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Fira Sans Extra Condensed Medium"/>
      <p:regular r:id="rId32"/>
      <p:bold r:id="rId33"/>
      <p:italic r:id="rId34"/>
      <p:boldItalic r:id="rId35"/>
    </p:embeddedFont>
    <p:embeddedFont>
      <p:font typeface="Roboto Condensed"/>
      <p:regular r:id="rId36"/>
      <p:bold r:id="rId37"/>
      <p:italic r:id="rId38"/>
      <p:boldItalic r:id="rId39"/>
    </p:embeddedFont>
    <p:embeddedFont>
      <p:font typeface="Roboto Condensed Light"/>
      <p:regular r:id="rId40"/>
      <p:bold r:id="rId41"/>
      <p:italic r:id="rId42"/>
      <p:boldItalic r:id="rId43"/>
    </p:embeddedFont>
    <p:embeddedFont>
      <p:font typeface="Exo 2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regular.fntdata"/><Relationship Id="rId20" Type="http://schemas.openxmlformats.org/officeDocument/2006/relationships/slide" Target="slides/slide14.xml"/><Relationship Id="rId42" Type="http://schemas.openxmlformats.org/officeDocument/2006/relationships/font" Target="fonts/RobotoCondensedLight-italic.fntdata"/><Relationship Id="rId41" Type="http://schemas.openxmlformats.org/officeDocument/2006/relationships/font" Target="fonts/RobotoCondensedLight-bold.fntdata"/><Relationship Id="rId22" Type="http://schemas.openxmlformats.org/officeDocument/2006/relationships/slide" Target="slides/slide16.xml"/><Relationship Id="rId44" Type="http://schemas.openxmlformats.org/officeDocument/2006/relationships/font" Target="fonts/Exo2-regular.fntdata"/><Relationship Id="rId21" Type="http://schemas.openxmlformats.org/officeDocument/2006/relationships/slide" Target="slides/slide15.xml"/><Relationship Id="rId43" Type="http://schemas.openxmlformats.org/officeDocument/2006/relationships/font" Target="fonts/RobotoCondensedLight-boldItalic.fntdata"/><Relationship Id="rId24" Type="http://schemas.openxmlformats.org/officeDocument/2006/relationships/slide" Target="slides/slide18.xml"/><Relationship Id="rId46" Type="http://schemas.openxmlformats.org/officeDocument/2006/relationships/font" Target="fonts/Exo2-italic.fntdata"/><Relationship Id="rId23" Type="http://schemas.openxmlformats.org/officeDocument/2006/relationships/slide" Target="slides/slide17.xml"/><Relationship Id="rId45" Type="http://schemas.openxmlformats.org/officeDocument/2006/relationships/font" Target="fonts/Exo2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Exo2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7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9.xml"/><Relationship Id="rId37" Type="http://schemas.openxmlformats.org/officeDocument/2006/relationships/font" Target="fonts/RobotoCondensed-bold.fntdata"/><Relationship Id="rId14" Type="http://schemas.openxmlformats.org/officeDocument/2006/relationships/slide" Target="slides/slide8.xml"/><Relationship Id="rId36" Type="http://schemas.openxmlformats.org/officeDocument/2006/relationships/font" Target="fonts/RobotoCondensed-regular.fntdata"/><Relationship Id="rId17" Type="http://schemas.openxmlformats.org/officeDocument/2006/relationships/slide" Target="slides/slide11.xml"/><Relationship Id="rId39" Type="http://schemas.openxmlformats.org/officeDocument/2006/relationships/font" Target="fonts/RobotoCondensed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Condense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eb455028_0_3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eb455028_0_3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7151b3190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7151b3190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7151b319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7151b319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7151b319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7151b319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6eb455028_0_2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6eb455028_0_2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8089a3b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8089a3b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63e254f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63e254f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63e254f0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63e254f0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7151b3190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7151b3190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63e254f0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63e254f0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8089a3b3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8089a3b3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6eb45502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6eb45502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8a092b5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8a092b5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6eb455028_0_2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6eb455028_0_2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7151b319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7151b319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7151b3190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7151b3190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7151b3190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7151b3190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7151b3190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7151b3190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6eb455028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6eb455028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eb455028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eb455028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6eb455028_0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6eb455028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6eb455028_0_1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6eb455028_0_1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6eb455028_0_1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6eb455028_0_1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eb455028_0_2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eb455028_0_2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6eb455028_0_2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6eb455028_0_2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16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8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9" name="Google Shape;69;p18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0" name="Google Shape;70;p18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" name="Google Shape;71;p18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22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22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24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26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26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4" name="Google Shape;94;p26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6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6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6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6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6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6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26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2" name="Google Shape;102;p26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26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26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26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26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26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26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" name="Google Shape;109;p26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2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8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29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9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" name="Google Shape;124;p30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30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3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32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32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7" name="Google Shape;137;p33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8" name="Google Shape;138;p33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33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0" name="Google Shape;140;p33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2" name="Google Shape;142;p33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34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34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7" name="Google Shape;147;p34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34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9" name="Google Shape;149;p34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1" name="Google Shape;151;p34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2" name="Google Shape;152;p34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35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6" name="Google Shape;156;p35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7" name="Google Shape;157;p35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8" name="Google Shape;158;p35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9" name="Google Shape;159;p35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0" name="Google Shape;160;p35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1" name="Google Shape;161;p35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p35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3" name="Google Shape;163;p35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4" name="Google Shape;164;p35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5" name="Google Shape;165;p35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35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40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40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9" name="Google Shape;179;p40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40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1" name="Google Shape;181;p40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40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1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5" name="Google Shape;185;p41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41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COVID-19 Twitter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NLP Analysis</a:t>
            </a:r>
            <a:endParaRPr/>
          </a:p>
        </p:txBody>
      </p:sp>
      <p:sp>
        <p:nvSpPr>
          <p:cNvPr id="192" name="Google Shape;192;p4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Fernando Forero Acosta, Meghan Rokas, and Anna Willman</a:t>
            </a:r>
            <a:endParaRPr/>
          </a:p>
        </p:txBody>
      </p:sp>
      <p:cxnSp>
        <p:nvCxnSpPr>
          <p:cNvPr id="193" name="Google Shape;193;p42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idx="4" type="ctrTitle"/>
          </p:nvPr>
        </p:nvSpPr>
        <p:spPr>
          <a:xfrm>
            <a:off x="1964851" y="174050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Top Phrases</a:t>
            </a:r>
            <a:endParaRPr sz="2800"/>
          </a:p>
        </p:txBody>
      </p:sp>
      <p:pic>
        <p:nvPicPr>
          <p:cNvPr id="320" name="Google Shape;320;p5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0" y="1120250"/>
            <a:ext cx="4405299" cy="272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600" y="2423000"/>
            <a:ext cx="4152900" cy="25678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2" name="Google Shape;322;p51"/>
          <p:cNvCxnSpPr/>
          <p:nvPr/>
        </p:nvCxnSpPr>
        <p:spPr>
          <a:xfrm>
            <a:off x="4195775" y="3157550"/>
            <a:ext cx="585900" cy="18432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51"/>
          <p:cNvCxnSpPr/>
          <p:nvPr/>
        </p:nvCxnSpPr>
        <p:spPr>
          <a:xfrm flipH="1" rot="10800000">
            <a:off x="4186250" y="2419275"/>
            <a:ext cx="566700" cy="504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51"/>
          <p:cNvSpPr/>
          <p:nvPr/>
        </p:nvSpPr>
        <p:spPr>
          <a:xfrm>
            <a:off x="3876650" y="2919400"/>
            <a:ext cx="319200" cy="2358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1"/>
          <p:cNvSpPr txBox="1"/>
          <p:nvPr/>
        </p:nvSpPr>
        <p:spPr>
          <a:xfrm>
            <a:off x="5722400" y="1120250"/>
            <a:ext cx="2459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Trending Topics:</a:t>
            </a:r>
            <a:endParaRPr b="1" sz="1600" u="sng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600"/>
              <a:buFont typeface="Roboto Condensed"/>
              <a:buAutoNum type="arabicPeriod"/>
            </a:pPr>
            <a:r>
              <a:rPr b="1" lang="en" sz="1600">
                <a:solidFill>
                  <a:srgbClr val="3D85C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Vaccine</a:t>
            </a:r>
            <a:endParaRPr b="1" sz="1600">
              <a:solidFill>
                <a:srgbClr val="3D85C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Roboto Condensed"/>
              <a:buAutoNum type="arabicPeriod"/>
            </a:pPr>
            <a:r>
              <a:rPr b="1" lang="en" sz="160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One Year Anniversary</a:t>
            </a:r>
            <a:endParaRPr b="1" sz="1600">
              <a:solidFill>
                <a:srgbClr val="93C47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600"/>
              <a:buFont typeface="Roboto Condensed"/>
              <a:buAutoNum type="arabicPeriod"/>
            </a:pPr>
            <a:r>
              <a:rPr b="1" lang="en" sz="1600">
                <a:solidFill>
                  <a:srgbClr val="C27BA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Women</a:t>
            </a:r>
            <a:endParaRPr b="1" sz="1600">
              <a:solidFill>
                <a:srgbClr val="C27BA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</a:t>
            </a:r>
            <a:endParaRPr/>
          </a:p>
        </p:txBody>
      </p:sp>
      <p:sp>
        <p:nvSpPr>
          <p:cNvPr id="331" name="Google Shape;331;p52"/>
          <p:cNvSpPr txBox="1"/>
          <p:nvPr>
            <p:ph idx="1" type="subTitle"/>
          </p:nvPr>
        </p:nvSpPr>
        <p:spPr>
          <a:xfrm>
            <a:off x="872450" y="3242875"/>
            <a:ext cx="2052000" cy="15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COVID-19 pandemic is changing rapidly and requires different strategies to maintain clinical preventive services, including immunization. We </a:t>
            </a:r>
            <a:r>
              <a:rPr lang="en" sz="1200">
                <a:solidFill>
                  <a:schemeClr val="dk1"/>
                </a:solidFill>
              </a:rPr>
              <a:t>analyze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how people feel about the vaccines</a:t>
            </a:r>
            <a:endParaRPr sz="1200"/>
          </a:p>
        </p:txBody>
      </p:sp>
      <p:sp>
        <p:nvSpPr>
          <p:cNvPr id="332" name="Google Shape;332;p52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Vaccine</a:t>
            </a:r>
            <a:endParaRPr/>
          </a:p>
        </p:txBody>
      </p:sp>
      <p:sp>
        <p:nvSpPr>
          <p:cNvPr id="333" name="Google Shape;333;p52"/>
          <p:cNvSpPr txBox="1"/>
          <p:nvPr>
            <p:ph idx="5" type="subTitle"/>
          </p:nvPr>
        </p:nvSpPr>
        <p:spPr>
          <a:xfrm>
            <a:off x="6136500" y="3242875"/>
            <a:ext cx="2218200" cy="15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International Women’s Day is </a:t>
            </a:r>
            <a:r>
              <a:rPr lang="en" sz="1200">
                <a:solidFill>
                  <a:schemeClr val="dk1"/>
                </a:solidFill>
              </a:rPr>
              <a:t>3/8 and many tweets this year highlighted women’s roles in the pandemic.</a:t>
            </a:r>
            <a:endParaRPr sz="1200"/>
          </a:p>
        </p:txBody>
      </p:sp>
      <p:sp>
        <p:nvSpPr>
          <p:cNvPr id="334" name="Google Shape;334;p52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Year Anniversary</a:t>
            </a:r>
            <a:endParaRPr/>
          </a:p>
        </p:txBody>
      </p:sp>
      <p:sp>
        <p:nvSpPr>
          <p:cNvPr id="335" name="Google Shape;335;p52"/>
          <p:cNvSpPr txBox="1"/>
          <p:nvPr>
            <p:ph idx="3" type="subTitle"/>
          </p:nvPr>
        </p:nvSpPr>
        <p:spPr>
          <a:xfrm>
            <a:off x="3462900" y="3242884"/>
            <a:ext cx="2218200" cy="15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Last March, the COVID-19 pandemic became a real threat to the United States. Because it is about one year since then, this has been a trending topic in our tweets.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52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52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52"/>
          <p:cNvSpPr txBox="1"/>
          <p:nvPr>
            <p:ph idx="4294967295" type="title"/>
          </p:nvPr>
        </p:nvSpPr>
        <p:spPr>
          <a:xfrm flipH="1">
            <a:off x="2407936" y="495050"/>
            <a:ext cx="43281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Trending COVID Topics</a:t>
            </a:r>
            <a:endParaRPr/>
          </a:p>
        </p:txBody>
      </p:sp>
      <p:sp>
        <p:nvSpPr>
          <p:cNvPr id="339" name="Google Shape;339;p52"/>
          <p:cNvSpPr/>
          <p:nvPr/>
        </p:nvSpPr>
        <p:spPr>
          <a:xfrm>
            <a:off x="1390676" y="1554026"/>
            <a:ext cx="1093445" cy="1020067"/>
          </a:xfrm>
          <a:custGeom>
            <a:rect b="b" l="l" r="r" t="t"/>
            <a:pathLst>
              <a:path extrusionOk="0" h="11776" w="11846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52"/>
          <p:cNvGrpSpPr/>
          <p:nvPr/>
        </p:nvGrpSpPr>
        <p:grpSpPr>
          <a:xfrm>
            <a:off x="4081502" y="1480176"/>
            <a:ext cx="1093454" cy="1093935"/>
            <a:chOff x="5660400" y="238125"/>
            <a:chExt cx="481825" cy="481825"/>
          </a:xfrm>
        </p:grpSpPr>
        <p:sp>
          <p:nvSpPr>
            <p:cNvPr id="341" name="Google Shape;341;p52"/>
            <p:cNvSpPr/>
            <p:nvPr/>
          </p:nvSpPr>
          <p:spPr>
            <a:xfrm>
              <a:off x="5660400" y="436700"/>
              <a:ext cx="481825" cy="283250"/>
            </a:xfrm>
            <a:custGeom>
              <a:rect b="b" l="l" r="r" t="t"/>
              <a:pathLst>
                <a:path extrusionOk="0"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" name="Google Shape;342;p52"/>
            <p:cNvSpPr/>
            <p:nvPr/>
          </p:nvSpPr>
          <p:spPr>
            <a:xfrm>
              <a:off x="5660400" y="238125"/>
              <a:ext cx="481825" cy="170375"/>
            </a:xfrm>
            <a:custGeom>
              <a:rect b="b" l="l" r="r" t="t"/>
              <a:pathLst>
                <a:path extrusionOk="0"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3" name="Google Shape;343;p52"/>
          <p:cNvGrpSpPr/>
          <p:nvPr/>
        </p:nvGrpSpPr>
        <p:grpSpPr>
          <a:xfrm>
            <a:off x="6586025" y="1553929"/>
            <a:ext cx="1182037" cy="1119242"/>
            <a:chOff x="6586025" y="1477729"/>
            <a:chExt cx="1182037" cy="1119242"/>
          </a:xfrm>
        </p:grpSpPr>
        <p:grpSp>
          <p:nvGrpSpPr>
            <p:cNvPr id="344" name="Google Shape;344;p52"/>
            <p:cNvGrpSpPr/>
            <p:nvPr/>
          </p:nvGrpSpPr>
          <p:grpSpPr>
            <a:xfrm>
              <a:off x="6586025" y="1477729"/>
              <a:ext cx="534586" cy="531940"/>
              <a:chOff x="-55202750" y="3198925"/>
              <a:chExt cx="318225" cy="316650"/>
            </a:xfrm>
          </p:grpSpPr>
          <p:sp>
            <p:nvSpPr>
              <p:cNvPr id="345" name="Google Shape;345;p52"/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rect b="b" l="l" r="r" t="t"/>
                <a:pathLst>
                  <a:path extrusionOk="0" h="6743" w="6711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52"/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rect b="b" l="l" r="r" t="t"/>
                <a:pathLst>
                  <a:path extrusionOk="0" h="12666" w="12729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" name="Google Shape;347;p52"/>
            <p:cNvGrpSpPr/>
            <p:nvPr/>
          </p:nvGrpSpPr>
          <p:grpSpPr>
            <a:xfrm>
              <a:off x="7233472" y="1477735"/>
              <a:ext cx="534590" cy="531934"/>
              <a:chOff x="-55595775" y="3982375"/>
              <a:chExt cx="319025" cy="319250"/>
            </a:xfrm>
          </p:grpSpPr>
          <p:sp>
            <p:nvSpPr>
              <p:cNvPr id="348" name="Google Shape;348;p52"/>
              <p:cNvSpPr/>
              <p:nvPr/>
            </p:nvSpPr>
            <p:spPr>
              <a:xfrm>
                <a:off x="-55441400" y="3982375"/>
                <a:ext cx="125250" cy="145175"/>
              </a:xfrm>
              <a:custGeom>
                <a:rect b="b" l="l" r="r" t="t"/>
                <a:pathLst>
                  <a:path extrusionOk="0" h="5807" w="5010">
                    <a:moveTo>
                      <a:pt x="2038" y="1"/>
                    </a:moveTo>
                    <a:cubicBezTo>
                      <a:pt x="1277" y="1"/>
                      <a:pt x="574" y="302"/>
                      <a:pt x="1" y="797"/>
                    </a:cubicBezTo>
                    <a:cubicBezTo>
                      <a:pt x="2332" y="1081"/>
                      <a:pt x="4160" y="3003"/>
                      <a:pt x="4254" y="5365"/>
                    </a:cubicBezTo>
                    <a:cubicBezTo>
                      <a:pt x="4538" y="5491"/>
                      <a:pt x="4821" y="5586"/>
                      <a:pt x="5010" y="5807"/>
                    </a:cubicBezTo>
                    <a:lnTo>
                      <a:pt x="5010" y="3066"/>
                    </a:lnTo>
                    <a:cubicBezTo>
                      <a:pt x="5010" y="1585"/>
                      <a:pt x="3939" y="293"/>
                      <a:pt x="2521" y="41"/>
                    </a:cubicBezTo>
                    <a:cubicBezTo>
                      <a:pt x="2358" y="14"/>
                      <a:pt x="2197" y="1"/>
                      <a:pt x="20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52"/>
              <p:cNvSpPr/>
              <p:nvPr/>
            </p:nvSpPr>
            <p:spPr>
              <a:xfrm>
                <a:off x="-55343725" y="4203125"/>
                <a:ext cx="66975" cy="41000"/>
              </a:xfrm>
              <a:custGeom>
                <a:rect b="b" l="l" r="r" t="t"/>
                <a:pathLst>
                  <a:path extrusionOk="0" h="1640" w="2679">
                    <a:moveTo>
                      <a:pt x="1418" y="1"/>
                    </a:moveTo>
                    <a:cubicBezTo>
                      <a:pt x="1135" y="379"/>
                      <a:pt x="757" y="663"/>
                      <a:pt x="284" y="789"/>
                    </a:cubicBezTo>
                    <a:cubicBezTo>
                      <a:pt x="190" y="1072"/>
                      <a:pt x="127" y="1387"/>
                      <a:pt x="1" y="1639"/>
                    </a:cubicBezTo>
                    <a:lnTo>
                      <a:pt x="2300" y="1639"/>
                    </a:lnTo>
                    <a:cubicBezTo>
                      <a:pt x="2458" y="1639"/>
                      <a:pt x="2615" y="1545"/>
                      <a:pt x="2647" y="1387"/>
                    </a:cubicBezTo>
                    <a:cubicBezTo>
                      <a:pt x="2678" y="1167"/>
                      <a:pt x="2615" y="1009"/>
                      <a:pt x="2458" y="946"/>
                    </a:cubicBezTo>
                    <a:cubicBezTo>
                      <a:pt x="2017" y="757"/>
                      <a:pt x="1670" y="379"/>
                      <a:pt x="1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52"/>
              <p:cNvSpPr/>
              <p:nvPr/>
            </p:nvSpPr>
            <p:spPr>
              <a:xfrm>
                <a:off x="-55557950" y="4019625"/>
                <a:ext cx="147300" cy="94525"/>
              </a:xfrm>
              <a:custGeom>
                <a:rect b="b" l="l" r="r" t="t"/>
                <a:pathLst>
                  <a:path extrusionOk="0" h="3781" w="5892">
                    <a:moveTo>
                      <a:pt x="4064" y="0"/>
                    </a:moveTo>
                    <a:cubicBezTo>
                      <a:pt x="1922" y="63"/>
                      <a:pt x="189" y="1702"/>
                      <a:pt x="0" y="3781"/>
                    </a:cubicBezTo>
                    <a:lnTo>
                      <a:pt x="2584" y="3749"/>
                    </a:lnTo>
                    <a:cubicBezTo>
                      <a:pt x="3938" y="3749"/>
                      <a:pt x="5135" y="2930"/>
                      <a:pt x="5671" y="1670"/>
                    </a:cubicBezTo>
                    <a:cubicBezTo>
                      <a:pt x="5829" y="1261"/>
                      <a:pt x="5892" y="882"/>
                      <a:pt x="5892" y="441"/>
                    </a:cubicBezTo>
                    <a:cubicBezTo>
                      <a:pt x="5356" y="158"/>
                      <a:pt x="4726" y="0"/>
                      <a:pt x="40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52"/>
              <p:cNvSpPr/>
              <p:nvPr/>
            </p:nvSpPr>
            <p:spPr>
              <a:xfrm>
                <a:off x="-55557950" y="4042450"/>
                <a:ext cx="206375" cy="259175"/>
              </a:xfrm>
              <a:custGeom>
                <a:rect b="b" l="l" r="r" t="t"/>
                <a:pathLst>
                  <a:path extrusionOk="0" h="10367" w="8255">
                    <a:moveTo>
                      <a:pt x="2584" y="4349"/>
                    </a:moveTo>
                    <a:cubicBezTo>
                      <a:pt x="2773" y="4349"/>
                      <a:pt x="2993" y="4475"/>
                      <a:pt x="2993" y="4695"/>
                    </a:cubicBezTo>
                    <a:cubicBezTo>
                      <a:pt x="2993" y="4884"/>
                      <a:pt x="2836" y="5073"/>
                      <a:pt x="2615" y="5073"/>
                    </a:cubicBezTo>
                    <a:cubicBezTo>
                      <a:pt x="2395" y="5073"/>
                      <a:pt x="2237" y="4916"/>
                      <a:pt x="2237" y="4727"/>
                    </a:cubicBezTo>
                    <a:cubicBezTo>
                      <a:pt x="2237" y="4538"/>
                      <a:pt x="2395" y="4349"/>
                      <a:pt x="2584" y="4349"/>
                    </a:cubicBezTo>
                    <a:close/>
                    <a:moveTo>
                      <a:pt x="5545" y="4349"/>
                    </a:moveTo>
                    <a:cubicBezTo>
                      <a:pt x="5734" y="4349"/>
                      <a:pt x="5923" y="4506"/>
                      <a:pt x="5923" y="4695"/>
                    </a:cubicBezTo>
                    <a:cubicBezTo>
                      <a:pt x="5986" y="4884"/>
                      <a:pt x="5829" y="5042"/>
                      <a:pt x="5577" y="5073"/>
                    </a:cubicBezTo>
                    <a:cubicBezTo>
                      <a:pt x="5388" y="5073"/>
                      <a:pt x="5198" y="4916"/>
                      <a:pt x="5198" y="4727"/>
                    </a:cubicBezTo>
                    <a:cubicBezTo>
                      <a:pt x="5198" y="4538"/>
                      <a:pt x="5356" y="4349"/>
                      <a:pt x="5545" y="4349"/>
                    </a:cubicBezTo>
                    <a:close/>
                    <a:moveTo>
                      <a:pt x="5191" y="6908"/>
                    </a:moveTo>
                    <a:cubicBezTo>
                      <a:pt x="5285" y="6908"/>
                      <a:pt x="5372" y="6948"/>
                      <a:pt x="5419" y="7027"/>
                    </a:cubicBezTo>
                    <a:cubicBezTo>
                      <a:pt x="5577" y="7121"/>
                      <a:pt x="5577" y="7373"/>
                      <a:pt x="5451" y="7531"/>
                    </a:cubicBezTo>
                    <a:cubicBezTo>
                      <a:pt x="5104" y="7877"/>
                      <a:pt x="4631" y="8066"/>
                      <a:pt x="4159" y="8066"/>
                    </a:cubicBezTo>
                    <a:cubicBezTo>
                      <a:pt x="3655" y="8066"/>
                      <a:pt x="3182" y="7877"/>
                      <a:pt x="2836" y="7531"/>
                    </a:cubicBezTo>
                    <a:cubicBezTo>
                      <a:pt x="2678" y="7373"/>
                      <a:pt x="2678" y="7121"/>
                      <a:pt x="2836" y="7027"/>
                    </a:cubicBezTo>
                    <a:cubicBezTo>
                      <a:pt x="2914" y="6948"/>
                      <a:pt x="3009" y="6908"/>
                      <a:pt x="3099" y="6908"/>
                    </a:cubicBezTo>
                    <a:cubicBezTo>
                      <a:pt x="3190" y="6908"/>
                      <a:pt x="3277" y="6948"/>
                      <a:pt x="3340" y="7027"/>
                    </a:cubicBezTo>
                    <a:cubicBezTo>
                      <a:pt x="3556" y="7227"/>
                      <a:pt x="3848" y="7322"/>
                      <a:pt x="4133" y="7322"/>
                    </a:cubicBezTo>
                    <a:cubicBezTo>
                      <a:pt x="4431" y="7322"/>
                      <a:pt x="4722" y="7219"/>
                      <a:pt x="4915" y="7027"/>
                    </a:cubicBezTo>
                    <a:cubicBezTo>
                      <a:pt x="4994" y="6948"/>
                      <a:pt x="5096" y="6908"/>
                      <a:pt x="5191" y="6908"/>
                    </a:cubicBezTo>
                    <a:close/>
                    <a:moveTo>
                      <a:pt x="6616" y="1"/>
                    </a:moveTo>
                    <a:cubicBezTo>
                      <a:pt x="6553" y="348"/>
                      <a:pt x="6490" y="726"/>
                      <a:pt x="6333" y="1072"/>
                    </a:cubicBezTo>
                    <a:cubicBezTo>
                      <a:pt x="5703" y="2584"/>
                      <a:pt x="4253" y="3624"/>
                      <a:pt x="2584" y="3624"/>
                    </a:cubicBezTo>
                    <a:lnTo>
                      <a:pt x="0" y="3656"/>
                    </a:lnTo>
                    <a:lnTo>
                      <a:pt x="32" y="6302"/>
                    </a:lnTo>
                    <a:cubicBezTo>
                      <a:pt x="63" y="8520"/>
                      <a:pt x="1891" y="10366"/>
                      <a:pt x="4103" y="10366"/>
                    </a:cubicBezTo>
                    <a:cubicBezTo>
                      <a:pt x="4121" y="10366"/>
                      <a:pt x="4140" y="10366"/>
                      <a:pt x="4159" y="10366"/>
                    </a:cubicBezTo>
                    <a:cubicBezTo>
                      <a:pt x="6396" y="10335"/>
                      <a:pt x="8254" y="8476"/>
                      <a:pt x="8223" y="6239"/>
                    </a:cubicBezTo>
                    <a:lnTo>
                      <a:pt x="8191" y="3246"/>
                    </a:lnTo>
                    <a:cubicBezTo>
                      <a:pt x="8191" y="1891"/>
                      <a:pt x="7561" y="757"/>
                      <a:pt x="6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52"/>
              <p:cNvSpPr/>
              <p:nvPr/>
            </p:nvSpPr>
            <p:spPr>
              <a:xfrm>
                <a:off x="-55335050" y="4136200"/>
                <a:ext cx="18900" cy="64600"/>
              </a:xfrm>
              <a:custGeom>
                <a:rect b="b" l="l" r="r" t="t"/>
                <a:pathLst>
                  <a:path extrusionOk="0" h="2584" w="756">
                    <a:moveTo>
                      <a:pt x="0" y="0"/>
                    </a:moveTo>
                    <a:lnTo>
                      <a:pt x="0" y="2426"/>
                    </a:lnTo>
                    <a:lnTo>
                      <a:pt x="0" y="2583"/>
                    </a:lnTo>
                    <a:cubicBezTo>
                      <a:pt x="441" y="2331"/>
                      <a:pt x="756" y="1859"/>
                      <a:pt x="756" y="1292"/>
                    </a:cubicBezTo>
                    <a:cubicBezTo>
                      <a:pt x="756" y="756"/>
                      <a:pt x="441" y="284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52"/>
              <p:cNvSpPr/>
              <p:nvPr/>
            </p:nvSpPr>
            <p:spPr>
              <a:xfrm>
                <a:off x="-55595775" y="4136975"/>
                <a:ext cx="18925" cy="65400"/>
              </a:xfrm>
              <a:custGeom>
                <a:rect b="b" l="l" r="r" t="t"/>
                <a:pathLst>
                  <a:path extrusionOk="0" h="2616" w="757">
                    <a:moveTo>
                      <a:pt x="757" y="1"/>
                    </a:moveTo>
                    <a:cubicBezTo>
                      <a:pt x="284" y="284"/>
                      <a:pt x="1" y="757"/>
                      <a:pt x="1" y="1292"/>
                    </a:cubicBezTo>
                    <a:cubicBezTo>
                      <a:pt x="1" y="1859"/>
                      <a:pt x="316" y="2332"/>
                      <a:pt x="757" y="2615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52"/>
            <p:cNvGrpSpPr/>
            <p:nvPr/>
          </p:nvGrpSpPr>
          <p:grpSpPr>
            <a:xfrm>
              <a:off x="6945170" y="2065029"/>
              <a:ext cx="534587" cy="531942"/>
              <a:chOff x="-53224225" y="3976300"/>
              <a:chExt cx="279625" cy="319025"/>
            </a:xfrm>
          </p:grpSpPr>
          <p:sp>
            <p:nvSpPr>
              <p:cNvPr id="355" name="Google Shape;355;p52"/>
              <p:cNvSpPr/>
              <p:nvPr/>
            </p:nvSpPr>
            <p:spPr>
              <a:xfrm>
                <a:off x="-53224225" y="4132250"/>
                <a:ext cx="18925" cy="63825"/>
              </a:xfrm>
              <a:custGeom>
                <a:rect b="b" l="l" r="r" t="t"/>
                <a:pathLst>
                  <a:path extrusionOk="0" h="2553" w="757">
                    <a:moveTo>
                      <a:pt x="756" y="1"/>
                    </a:moveTo>
                    <a:cubicBezTo>
                      <a:pt x="315" y="284"/>
                      <a:pt x="0" y="757"/>
                      <a:pt x="0" y="1292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2395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52"/>
              <p:cNvSpPr/>
              <p:nvPr/>
            </p:nvSpPr>
            <p:spPr>
              <a:xfrm>
                <a:off x="-53185625" y="4014900"/>
                <a:ext cx="204800" cy="117375"/>
              </a:xfrm>
              <a:custGeom>
                <a:rect b="b" l="l" r="r" t="t"/>
                <a:pathLst>
                  <a:path extrusionOk="0" h="4695" w="8192">
                    <a:moveTo>
                      <a:pt x="4096" y="0"/>
                    </a:moveTo>
                    <a:cubicBezTo>
                      <a:pt x="1859" y="0"/>
                      <a:pt x="0" y="1859"/>
                      <a:pt x="0" y="4096"/>
                    </a:cubicBezTo>
                    <a:lnTo>
                      <a:pt x="0" y="4695"/>
                    </a:lnTo>
                    <a:lnTo>
                      <a:pt x="1638" y="3088"/>
                    </a:lnTo>
                    <a:cubicBezTo>
                      <a:pt x="1675" y="3014"/>
                      <a:pt x="1755" y="2983"/>
                      <a:pt x="1847" y="2983"/>
                    </a:cubicBezTo>
                    <a:cubicBezTo>
                      <a:pt x="1912" y="2983"/>
                      <a:pt x="1983" y="2999"/>
                      <a:pt x="2048" y="3025"/>
                    </a:cubicBezTo>
                    <a:cubicBezTo>
                      <a:pt x="2662" y="3450"/>
                      <a:pt x="3371" y="3663"/>
                      <a:pt x="4080" y="3663"/>
                    </a:cubicBezTo>
                    <a:cubicBezTo>
                      <a:pt x="4789" y="3663"/>
                      <a:pt x="5498" y="3450"/>
                      <a:pt x="6112" y="3025"/>
                    </a:cubicBezTo>
                    <a:cubicBezTo>
                      <a:pt x="6174" y="2987"/>
                      <a:pt x="6241" y="2970"/>
                      <a:pt x="6307" y="2970"/>
                    </a:cubicBezTo>
                    <a:cubicBezTo>
                      <a:pt x="6409" y="2970"/>
                      <a:pt x="6508" y="3011"/>
                      <a:pt x="6585" y="3088"/>
                    </a:cubicBezTo>
                    <a:lnTo>
                      <a:pt x="8191" y="4695"/>
                    </a:lnTo>
                    <a:lnTo>
                      <a:pt x="8191" y="4096"/>
                    </a:lnTo>
                    <a:cubicBezTo>
                      <a:pt x="8191" y="1859"/>
                      <a:pt x="6333" y="0"/>
                      <a:pt x="40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52"/>
              <p:cNvSpPr/>
              <p:nvPr/>
            </p:nvSpPr>
            <p:spPr>
              <a:xfrm>
                <a:off x="-53187200" y="4110200"/>
                <a:ext cx="205575" cy="185125"/>
              </a:xfrm>
              <a:custGeom>
                <a:rect b="b" l="l" r="r" t="t"/>
                <a:pathLst>
                  <a:path extrusionOk="0" h="7405" w="8223">
                    <a:moveTo>
                      <a:pt x="2615" y="1418"/>
                    </a:moveTo>
                    <a:cubicBezTo>
                      <a:pt x="2836" y="1418"/>
                      <a:pt x="2993" y="1576"/>
                      <a:pt x="2993" y="1796"/>
                    </a:cubicBezTo>
                    <a:cubicBezTo>
                      <a:pt x="2993" y="1985"/>
                      <a:pt x="2836" y="2143"/>
                      <a:pt x="2615" y="2143"/>
                    </a:cubicBezTo>
                    <a:cubicBezTo>
                      <a:pt x="2426" y="2143"/>
                      <a:pt x="2268" y="1985"/>
                      <a:pt x="2268" y="1796"/>
                    </a:cubicBezTo>
                    <a:cubicBezTo>
                      <a:pt x="2268" y="1576"/>
                      <a:pt x="2426" y="1418"/>
                      <a:pt x="2615" y="1418"/>
                    </a:cubicBezTo>
                    <a:close/>
                    <a:moveTo>
                      <a:pt x="5608" y="1418"/>
                    </a:moveTo>
                    <a:cubicBezTo>
                      <a:pt x="5829" y="1418"/>
                      <a:pt x="5986" y="1576"/>
                      <a:pt x="5986" y="1796"/>
                    </a:cubicBezTo>
                    <a:cubicBezTo>
                      <a:pt x="5986" y="1985"/>
                      <a:pt x="5829" y="2143"/>
                      <a:pt x="5608" y="2143"/>
                    </a:cubicBezTo>
                    <a:cubicBezTo>
                      <a:pt x="5419" y="2143"/>
                      <a:pt x="5261" y="1985"/>
                      <a:pt x="5261" y="1796"/>
                    </a:cubicBezTo>
                    <a:cubicBezTo>
                      <a:pt x="5261" y="1576"/>
                      <a:pt x="5419" y="1418"/>
                      <a:pt x="5608" y="1418"/>
                    </a:cubicBezTo>
                    <a:close/>
                    <a:moveTo>
                      <a:pt x="5179" y="3978"/>
                    </a:moveTo>
                    <a:cubicBezTo>
                      <a:pt x="5269" y="3978"/>
                      <a:pt x="5356" y="4017"/>
                      <a:pt x="5419" y="4096"/>
                    </a:cubicBezTo>
                    <a:cubicBezTo>
                      <a:pt x="5576" y="4222"/>
                      <a:pt x="5576" y="4474"/>
                      <a:pt x="5450" y="4632"/>
                    </a:cubicBezTo>
                    <a:cubicBezTo>
                      <a:pt x="5104" y="4978"/>
                      <a:pt x="4631" y="5167"/>
                      <a:pt x="4159" y="5167"/>
                    </a:cubicBezTo>
                    <a:cubicBezTo>
                      <a:pt x="3655" y="5167"/>
                      <a:pt x="3182" y="4978"/>
                      <a:pt x="2836" y="4632"/>
                    </a:cubicBezTo>
                    <a:cubicBezTo>
                      <a:pt x="2678" y="4474"/>
                      <a:pt x="2678" y="4222"/>
                      <a:pt x="2836" y="4096"/>
                    </a:cubicBezTo>
                    <a:cubicBezTo>
                      <a:pt x="2914" y="4017"/>
                      <a:pt x="3009" y="3978"/>
                      <a:pt x="3099" y="3978"/>
                    </a:cubicBezTo>
                    <a:cubicBezTo>
                      <a:pt x="3190" y="3978"/>
                      <a:pt x="3277" y="4017"/>
                      <a:pt x="3340" y="4096"/>
                    </a:cubicBezTo>
                    <a:cubicBezTo>
                      <a:pt x="3560" y="4317"/>
                      <a:pt x="3844" y="4427"/>
                      <a:pt x="4127" y="4427"/>
                    </a:cubicBezTo>
                    <a:cubicBezTo>
                      <a:pt x="4411" y="4427"/>
                      <a:pt x="4694" y="4317"/>
                      <a:pt x="4915" y="4096"/>
                    </a:cubicBezTo>
                    <a:cubicBezTo>
                      <a:pt x="4994" y="4017"/>
                      <a:pt x="5088" y="3978"/>
                      <a:pt x="5179" y="3978"/>
                    </a:cubicBezTo>
                    <a:close/>
                    <a:moveTo>
                      <a:pt x="1922" y="0"/>
                    </a:moveTo>
                    <a:lnTo>
                      <a:pt x="0" y="1954"/>
                    </a:lnTo>
                    <a:lnTo>
                      <a:pt x="0" y="3277"/>
                    </a:lnTo>
                    <a:cubicBezTo>
                      <a:pt x="0" y="5514"/>
                      <a:pt x="1827" y="7404"/>
                      <a:pt x="4096" y="7404"/>
                    </a:cubicBezTo>
                    <a:cubicBezTo>
                      <a:pt x="6396" y="7404"/>
                      <a:pt x="8223" y="5514"/>
                      <a:pt x="8223" y="3277"/>
                    </a:cubicBezTo>
                    <a:lnTo>
                      <a:pt x="8223" y="1954"/>
                    </a:lnTo>
                    <a:lnTo>
                      <a:pt x="6301" y="0"/>
                    </a:lnTo>
                    <a:cubicBezTo>
                      <a:pt x="5624" y="394"/>
                      <a:pt x="4875" y="591"/>
                      <a:pt x="4123" y="591"/>
                    </a:cubicBezTo>
                    <a:cubicBezTo>
                      <a:pt x="3371" y="591"/>
                      <a:pt x="2615" y="394"/>
                      <a:pt x="192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52"/>
              <p:cNvSpPr/>
              <p:nvPr/>
            </p:nvSpPr>
            <p:spPr>
              <a:xfrm>
                <a:off x="-53020225" y="4211800"/>
                <a:ext cx="74825" cy="83525"/>
              </a:xfrm>
              <a:custGeom>
                <a:rect b="b" l="l" r="r" t="t"/>
                <a:pathLst>
                  <a:path extrusionOk="0" h="3341" w="2993">
                    <a:moveTo>
                      <a:pt x="2174" y="1"/>
                    </a:moveTo>
                    <a:cubicBezTo>
                      <a:pt x="2016" y="1387"/>
                      <a:pt x="1197" y="2615"/>
                      <a:pt x="0" y="3340"/>
                    </a:cubicBezTo>
                    <a:lnTo>
                      <a:pt x="2647" y="3340"/>
                    </a:lnTo>
                    <a:cubicBezTo>
                      <a:pt x="2836" y="3340"/>
                      <a:pt x="2993" y="3183"/>
                      <a:pt x="2993" y="2993"/>
                    </a:cubicBezTo>
                    <a:lnTo>
                      <a:pt x="2993" y="2867"/>
                    </a:lnTo>
                    <a:cubicBezTo>
                      <a:pt x="2993" y="1859"/>
                      <a:pt x="2710" y="883"/>
                      <a:pt x="21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52"/>
              <p:cNvSpPr/>
              <p:nvPr/>
            </p:nvSpPr>
            <p:spPr>
              <a:xfrm>
                <a:off x="-53224225" y="4211025"/>
                <a:ext cx="74850" cy="83500"/>
              </a:xfrm>
              <a:custGeom>
                <a:rect b="b" l="l" r="r" t="t"/>
                <a:pathLst>
                  <a:path extrusionOk="0" h="3340" w="2994">
                    <a:moveTo>
                      <a:pt x="851" y="0"/>
                    </a:moveTo>
                    <a:cubicBezTo>
                      <a:pt x="315" y="851"/>
                      <a:pt x="0" y="1796"/>
                      <a:pt x="0" y="2867"/>
                    </a:cubicBezTo>
                    <a:lnTo>
                      <a:pt x="0" y="2993"/>
                    </a:lnTo>
                    <a:cubicBezTo>
                      <a:pt x="0" y="3182"/>
                      <a:pt x="158" y="3340"/>
                      <a:pt x="378" y="3340"/>
                    </a:cubicBezTo>
                    <a:lnTo>
                      <a:pt x="2993" y="3340"/>
                    </a:lnTo>
                    <a:cubicBezTo>
                      <a:pt x="1859" y="2646"/>
                      <a:pt x="1040" y="1418"/>
                      <a:pt x="8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52"/>
              <p:cNvSpPr/>
              <p:nvPr/>
            </p:nvSpPr>
            <p:spPr>
              <a:xfrm>
                <a:off x="-52962725" y="4131475"/>
                <a:ext cx="18125" cy="63800"/>
              </a:xfrm>
              <a:custGeom>
                <a:rect b="b" l="l" r="r" t="t"/>
                <a:pathLst>
                  <a:path extrusionOk="0" h="2552" w="725">
                    <a:moveTo>
                      <a:pt x="0" y="0"/>
                    </a:moveTo>
                    <a:lnTo>
                      <a:pt x="0" y="2394"/>
                    </a:lnTo>
                    <a:lnTo>
                      <a:pt x="0" y="2552"/>
                    </a:lnTo>
                    <a:cubicBezTo>
                      <a:pt x="410" y="2300"/>
                      <a:pt x="725" y="1827"/>
                      <a:pt x="725" y="1292"/>
                    </a:cubicBezTo>
                    <a:cubicBezTo>
                      <a:pt x="725" y="725"/>
                      <a:pt x="410" y="252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52"/>
              <p:cNvSpPr/>
              <p:nvPr/>
            </p:nvSpPr>
            <p:spPr>
              <a:xfrm>
                <a:off x="-53125775" y="3976300"/>
                <a:ext cx="82725" cy="26800"/>
              </a:xfrm>
              <a:custGeom>
                <a:rect b="b" l="l" r="r" t="t"/>
                <a:pathLst>
                  <a:path extrusionOk="0" h="1072" w="3309">
                    <a:moveTo>
                      <a:pt x="1670" y="1"/>
                    </a:moveTo>
                    <a:cubicBezTo>
                      <a:pt x="914" y="1"/>
                      <a:pt x="284" y="442"/>
                      <a:pt x="0" y="1072"/>
                    </a:cubicBezTo>
                    <a:cubicBezTo>
                      <a:pt x="536" y="883"/>
                      <a:pt x="1072" y="757"/>
                      <a:pt x="1670" y="757"/>
                    </a:cubicBezTo>
                    <a:cubicBezTo>
                      <a:pt x="2269" y="757"/>
                      <a:pt x="2804" y="883"/>
                      <a:pt x="3308" y="1072"/>
                    </a:cubicBezTo>
                    <a:cubicBezTo>
                      <a:pt x="2993" y="442"/>
                      <a:pt x="2363" y="1"/>
                      <a:pt x="16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OVERALL SENTIMENT</a:t>
            </a:r>
            <a:endParaRPr/>
          </a:p>
        </p:txBody>
      </p:sp>
      <p:pic>
        <p:nvPicPr>
          <p:cNvPr id="367" name="Google Shape;367;p5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75" y="1147725"/>
            <a:ext cx="3958101" cy="387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1097975"/>
            <a:ext cx="4106799" cy="3925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3"/>
          <p:cNvSpPr txBox="1"/>
          <p:nvPr>
            <p:ph idx="4294967295" type="subTitle"/>
          </p:nvPr>
        </p:nvSpPr>
        <p:spPr>
          <a:xfrm>
            <a:off x="447675" y="805925"/>
            <a:ext cx="81057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Utilized </a:t>
            </a:r>
            <a:r>
              <a:rPr lang="en" sz="1300">
                <a:solidFill>
                  <a:schemeClr val="dk1"/>
                </a:solidFill>
              </a:rPr>
              <a:t>sentimentdl_use_twitter model from Spark NLP to analyze sentiment of COVID tweets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type="ctrTitle"/>
          </p:nvPr>
        </p:nvSpPr>
        <p:spPr>
          <a:xfrm flipH="1">
            <a:off x="2260425" y="2193800"/>
            <a:ext cx="57120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Vaccine Analysis</a:t>
            </a:r>
            <a:endParaRPr/>
          </a:p>
        </p:txBody>
      </p:sp>
      <p:sp>
        <p:nvSpPr>
          <p:cNvPr id="375" name="Google Shape;375;p54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76" name="Google Shape;376;p54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Vaccines</a:t>
            </a:r>
            <a:endParaRPr/>
          </a:p>
        </p:txBody>
      </p:sp>
      <p:sp>
        <p:nvSpPr>
          <p:cNvPr id="382" name="Google Shape;382;p55"/>
          <p:cNvSpPr txBox="1"/>
          <p:nvPr>
            <p:ph idx="1" type="subTitle"/>
          </p:nvPr>
        </p:nvSpPr>
        <p:spPr>
          <a:xfrm>
            <a:off x="5210175" y="1478050"/>
            <a:ext cx="3562200" cy="29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71%</a:t>
            </a:r>
            <a:r>
              <a:rPr lang="en" sz="1600">
                <a:solidFill>
                  <a:schemeClr val="dk1"/>
                </a:solidFill>
              </a:rPr>
              <a:t> of the tweets showed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600">
                <a:solidFill>
                  <a:schemeClr val="dk1"/>
                </a:solidFill>
              </a:rPr>
              <a:t>sentiment regarding the the vaccine. People talking about CDC, vaccinated people can still transmit COVID-19 and the different vaccine brands.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Only 26 % of the tweets regarding the vaccine are 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positives</a:t>
            </a:r>
            <a:r>
              <a:rPr lang="en" sz="1600">
                <a:solidFill>
                  <a:schemeClr val="dk1"/>
                </a:solidFill>
              </a:rPr>
              <a:t>. People talking about registration and new authorized locations to administer the vaccine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83" name="Google Shape;383;p5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0" y="1342487"/>
            <a:ext cx="5252874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6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COVID-19 Vaccine</a:t>
            </a:r>
            <a:endParaRPr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6"/>
          <p:cNvSpPr txBox="1"/>
          <p:nvPr>
            <p:ph idx="1" type="subTitle"/>
          </p:nvPr>
        </p:nvSpPr>
        <p:spPr>
          <a:xfrm>
            <a:off x="2262904" y="3741475"/>
            <a:ext cx="46182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We see similarities for both the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</a:t>
            </a:r>
            <a:r>
              <a:rPr lang="en" sz="1600">
                <a:solidFill>
                  <a:schemeClr val="dk1"/>
                </a:solidFill>
              </a:rPr>
              <a:t> sentiments for this topic. Some people feel hopeful about the vaccines and others are not happy/confident about the vaccination process.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0" name="Google Shape;390;p56"/>
          <p:cNvSpPr txBox="1"/>
          <p:nvPr>
            <p:ph idx="1" type="subTitle"/>
          </p:nvPr>
        </p:nvSpPr>
        <p:spPr>
          <a:xfrm>
            <a:off x="629525" y="3119050"/>
            <a:ext cx="36918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 THEMES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1" name="Google Shape;391;p56"/>
          <p:cNvSpPr txBox="1"/>
          <p:nvPr>
            <p:ph idx="1" type="subTitle"/>
          </p:nvPr>
        </p:nvSpPr>
        <p:spPr>
          <a:xfrm>
            <a:off x="5004375" y="3119050"/>
            <a:ext cx="3691800" cy="3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 THEMES</a:t>
            </a:r>
            <a:endParaRPr b="1"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25" y="1096375"/>
            <a:ext cx="3766975" cy="18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375" y="1096375"/>
            <a:ext cx="3770703" cy="18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4294967295" type="title"/>
          </p:nvPr>
        </p:nvSpPr>
        <p:spPr>
          <a:xfrm flipH="1">
            <a:off x="1160250" y="447425"/>
            <a:ext cx="70020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Vaccine </a:t>
            </a:r>
            <a:r>
              <a:rPr lang="en"/>
              <a:t> - Comparing Brands</a:t>
            </a:r>
            <a:endParaRPr/>
          </a:p>
        </p:txBody>
      </p:sp>
      <p:sp>
        <p:nvSpPr>
          <p:cNvPr id="399" name="Google Shape;399;p57"/>
          <p:cNvSpPr txBox="1"/>
          <p:nvPr/>
        </p:nvSpPr>
        <p:spPr>
          <a:xfrm>
            <a:off x="6448425" y="2117050"/>
            <a:ext cx="2579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Pfizer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has the worst % of negative tweets  with 89% followed by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AstraZeneca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with 84 %,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Johnson &amp; Johnson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with 83 % and finally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Moderna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with 66 %. When people talk about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multiple brands</a:t>
            </a:r>
            <a:r>
              <a:rPr lang="en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we see a 68 % negative tweets.</a:t>
            </a:r>
            <a:endParaRPr/>
          </a:p>
        </p:txBody>
      </p:sp>
      <p:pic>
        <p:nvPicPr>
          <p:cNvPr id="400" name="Google Shape;400;p5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50" y="1153413"/>
            <a:ext cx="5881575" cy="363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 flipH="1">
            <a:off x="2260329" y="24993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One Year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Anniversary </a:t>
            </a:r>
            <a:r>
              <a:rPr lang="en"/>
              <a:t>Analysis</a:t>
            </a:r>
            <a:endParaRPr/>
          </a:p>
        </p:txBody>
      </p:sp>
      <p:sp>
        <p:nvSpPr>
          <p:cNvPr id="406" name="Google Shape;406;p58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407" name="Google Shape;407;p5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 txBox="1"/>
          <p:nvPr>
            <p:ph idx="6" type="ctrTitle"/>
          </p:nvPr>
        </p:nvSpPr>
        <p:spPr>
          <a:xfrm>
            <a:off x="423150" y="352850"/>
            <a:ext cx="8297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Year Anniversary of COVID-19 - Sentiment</a:t>
            </a:r>
            <a:endParaRPr/>
          </a:p>
        </p:txBody>
      </p:sp>
      <p:pic>
        <p:nvPicPr>
          <p:cNvPr id="413" name="Google Shape;413;p5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0" y="1555650"/>
            <a:ext cx="4946274" cy="35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9"/>
          <p:cNvSpPr txBox="1"/>
          <p:nvPr>
            <p:ph idx="1" type="subTitle"/>
          </p:nvPr>
        </p:nvSpPr>
        <p:spPr>
          <a:xfrm>
            <a:off x="5245175" y="936875"/>
            <a:ext cx="3562200" cy="29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Most of the tweets showed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 </a:t>
            </a:r>
            <a:r>
              <a:rPr lang="en" sz="1600">
                <a:solidFill>
                  <a:schemeClr val="dk1"/>
                </a:solidFill>
              </a:rPr>
              <a:t>sentiment regarding the one year anniversary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There are almost as many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positives</a:t>
            </a:r>
            <a:r>
              <a:rPr lang="en" sz="1600">
                <a:solidFill>
                  <a:schemeClr val="dk1"/>
                </a:solidFill>
              </a:rPr>
              <a:t> (1072 negative versus 835 positive)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15" name="Google Shape;41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901" y="2755700"/>
            <a:ext cx="2208000" cy="2248126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>
            <p:ph idx="6" type="ctrTitle"/>
          </p:nvPr>
        </p:nvSpPr>
        <p:spPr>
          <a:xfrm>
            <a:off x="1327800" y="342550"/>
            <a:ext cx="648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One Year Anniversary of COVID-19 - Insights</a:t>
            </a:r>
            <a:endParaRPr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0"/>
          <p:cNvSpPr txBox="1"/>
          <p:nvPr/>
        </p:nvSpPr>
        <p:spPr>
          <a:xfrm>
            <a:off x="535638" y="1165400"/>
            <a:ext cx="342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B539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 TOPICS</a:t>
            </a:r>
            <a:endParaRPr b="1" sz="18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2" name="Google Shape;422;p60"/>
          <p:cNvSpPr txBox="1"/>
          <p:nvPr/>
        </p:nvSpPr>
        <p:spPr>
          <a:xfrm>
            <a:off x="5190550" y="1165400"/>
            <a:ext cx="342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B539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</a:t>
            </a:r>
            <a:r>
              <a:rPr b="1" lang="en" sz="1800">
                <a:solidFill>
                  <a:srgbClr val="0B539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TOPICS</a:t>
            </a:r>
            <a:endParaRPr b="1" sz="1800">
              <a:solidFill>
                <a:srgbClr val="0B539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23" name="Google Shape;423;p60"/>
          <p:cNvSpPr txBox="1"/>
          <p:nvPr>
            <p:ph idx="1" type="subTitle"/>
          </p:nvPr>
        </p:nvSpPr>
        <p:spPr>
          <a:xfrm>
            <a:off x="469038" y="3846900"/>
            <a:ext cx="35622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Progress</a:t>
            </a:r>
            <a:r>
              <a:rPr lang="en" sz="1600">
                <a:solidFill>
                  <a:schemeClr val="dk1"/>
                </a:solidFill>
              </a:rPr>
              <a:t> made since last year.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Global-coming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together</a:t>
            </a:r>
            <a:endParaRPr b="1" sz="1600">
              <a:solidFill>
                <a:srgbClr val="435D7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on twitter are feeling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hopeful</a:t>
            </a:r>
            <a:endParaRPr b="1" sz="1600">
              <a:solidFill>
                <a:srgbClr val="435D7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4" name="Google Shape;424;p60"/>
          <p:cNvSpPr txBox="1"/>
          <p:nvPr>
            <p:ph idx="1" type="subTitle"/>
          </p:nvPr>
        </p:nvSpPr>
        <p:spPr>
          <a:xfrm>
            <a:off x="5123950" y="3846900"/>
            <a:ext cx="35622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People are f</a:t>
            </a:r>
            <a:r>
              <a:rPr lang="en" sz="1600">
                <a:solidFill>
                  <a:schemeClr val="dk1"/>
                </a:solidFill>
              </a:rPr>
              <a:t>eeling negative about the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vaccine</a:t>
            </a:r>
            <a:endParaRPr b="1" sz="1600">
              <a:solidFill>
                <a:srgbClr val="435D7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Numbers of new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cases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rgbClr val="435D7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00" y="1639250"/>
            <a:ext cx="4262700" cy="21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700" y="1661700"/>
            <a:ext cx="4262700" cy="2094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9" name="Google Shape;199;p43">
            <a:hlinkClick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0" name="Google Shape;200;p4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201" name="Google Shape;201;p43"/>
          <p:cNvSpPr txBox="1"/>
          <p:nvPr>
            <p:ph idx="1" type="subTitle"/>
          </p:nvPr>
        </p:nvSpPr>
        <p:spPr>
          <a:xfrm>
            <a:off x="690446" y="613462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project</a:t>
            </a:r>
            <a:endParaRPr/>
          </a:p>
        </p:txBody>
      </p:sp>
      <p:sp>
        <p:nvSpPr>
          <p:cNvPr id="202" name="Google Shape;202;p43">
            <a:hlinkClick/>
          </p:cNvPr>
          <p:cNvSpPr txBox="1"/>
          <p:nvPr>
            <p:ph idx="3" type="title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3" name="Google Shape;203;p43">
            <a:hlinkClick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4" name="Google Shape;204;p43">
            <a:hlinkClick/>
          </p:cNvPr>
          <p:cNvSpPr txBox="1"/>
          <p:nvPr>
            <p:ph idx="6" type="title"/>
          </p:nvPr>
        </p:nvSpPr>
        <p:spPr>
          <a:xfrm>
            <a:off x="2454908" y="3485110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5" name="Google Shape;205;p43">
            <a:hlinkClick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06" name="Google Shape;206;p43">
            <a:hlinkClick/>
          </p:cNvPr>
          <p:cNvSpPr txBox="1"/>
          <p:nvPr>
            <p:ph idx="8" type="title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07" name="Google Shape;207;p4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Profile</a:t>
            </a:r>
            <a:endParaRPr/>
          </a:p>
        </p:txBody>
      </p:sp>
      <p:sp>
        <p:nvSpPr>
          <p:cNvPr id="208" name="Google Shape;208;p43"/>
          <p:cNvSpPr txBox="1"/>
          <p:nvPr>
            <p:ph idx="13" type="subTitle"/>
          </p:nvPr>
        </p:nvSpPr>
        <p:spPr>
          <a:xfrm>
            <a:off x="690446" y="1579661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Describing the data and variables</a:t>
            </a:r>
            <a:endParaRPr/>
          </a:p>
        </p:txBody>
      </p:sp>
      <p:sp>
        <p:nvSpPr>
          <p:cNvPr id="209" name="Google Shape;209;p4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210" name="Google Shape;210;p43"/>
          <p:cNvSpPr txBox="1"/>
          <p:nvPr>
            <p:ph idx="15" type="subTitle"/>
          </p:nvPr>
        </p:nvSpPr>
        <p:spPr>
          <a:xfrm>
            <a:off x="690446" y="2553140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</a:t>
            </a:r>
            <a:r>
              <a:rPr lang="en"/>
              <a:t> and plotting the data</a:t>
            </a:r>
            <a:endParaRPr/>
          </a:p>
        </p:txBody>
      </p:sp>
      <p:sp>
        <p:nvSpPr>
          <p:cNvPr id="211" name="Google Shape;211;p43"/>
          <p:cNvSpPr txBox="1"/>
          <p:nvPr>
            <p:ph idx="16" type="ctrTitle"/>
          </p:nvPr>
        </p:nvSpPr>
        <p:spPr>
          <a:xfrm>
            <a:off x="390308" y="328710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Trending Topics &amp; Sentiment Analysis</a:t>
            </a:r>
            <a:endParaRPr/>
          </a:p>
        </p:txBody>
      </p:sp>
      <p:sp>
        <p:nvSpPr>
          <p:cNvPr id="212" name="Google Shape;212;p43"/>
          <p:cNvSpPr txBox="1"/>
          <p:nvPr>
            <p:ph idx="17" type="subTitle"/>
          </p:nvPr>
        </p:nvSpPr>
        <p:spPr>
          <a:xfrm>
            <a:off x="690308" y="372843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/>
              <a:t>NLP to find the top 3 trending topics related to Covid-19 and the overall sentiment</a:t>
            </a:r>
            <a:endParaRPr/>
          </a:p>
        </p:txBody>
      </p:sp>
      <p:sp>
        <p:nvSpPr>
          <p:cNvPr id="213" name="Google Shape;213;p43"/>
          <p:cNvSpPr txBox="1"/>
          <p:nvPr>
            <p:ph idx="18" type="ctrTitle"/>
          </p:nvPr>
        </p:nvSpPr>
        <p:spPr>
          <a:xfrm>
            <a:off x="6811549" y="2799100"/>
            <a:ext cx="233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Year </a:t>
            </a:r>
            <a:r>
              <a:rPr lang="en"/>
              <a:t>Anniversary</a:t>
            </a:r>
            <a:endParaRPr/>
          </a:p>
        </p:txBody>
      </p:sp>
      <p:sp>
        <p:nvSpPr>
          <p:cNvPr id="214" name="Google Shape;214;p43"/>
          <p:cNvSpPr txBox="1"/>
          <p:nvPr>
            <p:ph idx="19" type="subTitle"/>
          </p:nvPr>
        </p:nvSpPr>
        <p:spPr>
          <a:xfrm>
            <a:off x="6811558" y="3210901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Analyze sentiments on the one year anniversary of COVID</a:t>
            </a:r>
            <a:endParaRPr/>
          </a:p>
        </p:txBody>
      </p:sp>
      <p:sp>
        <p:nvSpPr>
          <p:cNvPr id="215" name="Google Shape;215;p4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</a:t>
            </a:r>
            <a:endParaRPr/>
          </a:p>
        </p:txBody>
      </p:sp>
      <p:sp>
        <p:nvSpPr>
          <p:cNvPr id="216" name="Google Shape;216;p43"/>
          <p:cNvSpPr txBox="1"/>
          <p:nvPr>
            <p:ph idx="21" type="subTitle"/>
          </p:nvPr>
        </p:nvSpPr>
        <p:spPr>
          <a:xfrm>
            <a:off x="6811549" y="4223150"/>
            <a:ext cx="1837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Analyze sentiments towards  how the pandemic has impacted women</a:t>
            </a:r>
            <a:endParaRPr/>
          </a:p>
        </p:txBody>
      </p:sp>
      <p:cxnSp>
        <p:nvCxnSpPr>
          <p:cNvPr id="217" name="Google Shape;217;p43"/>
          <p:cNvCxnSpPr/>
          <p:nvPr/>
        </p:nvCxnSpPr>
        <p:spPr>
          <a:xfrm>
            <a:off x="3297225" y="0"/>
            <a:ext cx="0" cy="334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43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43">
            <a:hlinkClick/>
          </p:cNvPr>
          <p:cNvSpPr txBox="1"/>
          <p:nvPr>
            <p:ph idx="7" type="title"/>
          </p:nvPr>
        </p:nvSpPr>
        <p:spPr>
          <a:xfrm>
            <a:off x="5922008" y="222448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0" name="Google Shape;220;p43"/>
          <p:cNvSpPr txBox="1"/>
          <p:nvPr>
            <p:ph idx="18" type="ctrTitle"/>
          </p:nvPr>
        </p:nvSpPr>
        <p:spPr>
          <a:xfrm>
            <a:off x="6811558" y="18846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Vaccine</a:t>
            </a:r>
            <a:endParaRPr/>
          </a:p>
        </p:txBody>
      </p:sp>
      <p:sp>
        <p:nvSpPr>
          <p:cNvPr id="221" name="Google Shape;221;p43"/>
          <p:cNvSpPr txBox="1"/>
          <p:nvPr>
            <p:ph idx="19" type="subTitle"/>
          </p:nvPr>
        </p:nvSpPr>
        <p:spPr>
          <a:xfrm>
            <a:off x="6811558" y="2296501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Analyze </a:t>
            </a:r>
            <a:r>
              <a:rPr lang="en"/>
              <a:t>sentiment</a:t>
            </a:r>
            <a:r>
              <a:rPr lang="en"/>
              <a:t> towards COVID vaccines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1"/>
          <p:cNvSpPr txBox="1"/>
          <p:nvPr>
            <p:ph idx="1" type="subTitle"/>
          </p:nvPr>
        </p:nvSpPr>
        <p:spPr>
          <a:xfrm>
            <a:off x="5529725" y="1590600"/>
            <a:ext cx="35622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Here we have the </a:t>
            </a:r>
            <a:r>
              <a:rPr lang="en" sz="1600">
                <a:solidFill>
                  <a:schemeClr val="dk1"/>
                </a:solidFill>
              </a:rPr>
              <a:t>tweets</a:t>
            </a:r>
            <a:r>
              <a:rPr lang="en" sz="1600">
                <a:solidFill>
                  <a:schemeClr val="dk1"/>
                </a:solidFill>
              </a:rPr>
              <a:t> for this topic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grouped</a:t>
            </a:r>
            <a:r>
              <a:rPr lang="en" sz="1600">
                <a:solidFill>
                  <a:schemeClr val="dk1"/>
                </a:solidFill>
              </a:rPr>
              <a:t> by the 3 most popular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sources</a:t>
            </a:r>
            <a:endParaRPr b="1" sz="1600">
              <a:solidFill>
                <a:srgbClr val="435D7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For each source, there are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more</a:t>
            </a:r>
            <a:r>
              <a:rPr lang="en" sz="1600">
                <a:solidFill>
                  <a:schemeClr val="dk1"/>
                </a:solidFill>
              </a:rPr>
              <a:t> tweets with a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sentiment</a:t>
            </a:r>
            <a:r>
              <a:rPr lang="en" sz="1600">
                <a:solidFill>
                  <a:schemeClr val="dk1"/>
                </a:solidFill>
              </a:rPr>
              <a:t> than a positive sentiment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This tells us that no matter the source, tweets for this topic will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trend</a:t>
            </a:r>
            <a:r>
              <a:rPr lang="en" sz="1600">
                <a:solidFill>
                  <a:schemeClr val="dk1"/>
                </a:solidFill>
              </a:rPr>
              <a:t> negative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2" name="Google Shape;432;p61"/>
          <p:cNvSpPr txBox="1"/>
          <p:nvPr>
            <p:ph idx="6" type="ctrTitle"/>
          </p:nvPr>
        </p:nvSpPr>
        <p:spPr>
          <a:xfrm>
            <a:off x="1327800" y="342550"/>
            <a:ext cx="648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One Year Anniversary of COVID-19 - Insights</a:t>
            </a:r>
            <a:endParaRPr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1150"/>
            <a:ext cx="5224923" cy="323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ctrTitle"/>
          </p:nvPr>
        </p:nvSpPr>
        <p:spPr>
          <a:xfrm flipH="1">
            <a:off x="1698072" y="24832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 &amp; COVID Analysis</a:t>
            </a:r>
            <a:endParaRPr/>
          </a:p>
        </p:txBody>
      </p:sp>
      <p:sp>
        <p:nvSpPr>
          <p:cNvPr id="439" name="Google Shape;439;p6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440" name="Google Shape;440;p62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/>
          <p:nvPr>
            <p:ph idx="4294967295" type="title"/>
          </p:nvPr>
        </p:nvSpPr>
        <p:spPr>
          <a:xfrm flipH="1">
            <a:off x="1845971" y="447425"/>
            <a:ext cx="58026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 &amp; COVID - Sentiment</a:t>
            </a:r>
            <a:endParaRPr/>
          </a:p>
        </p:txBody>
      </p:sp>
      <p:sp>
        <p:nvSpPr>
          <p:cNvPr id="446" name="Google Shape;446;p63"/>
          <p:cNvSpPr txBox="1"/>
          <p:nvPr>
            <p:ph idx="1" type="subTitle"/>
          </p:nvPr>
        </p:nvSpPr>
        <p:spPr>
          <a:xfrm>
            <a:off x="5210175" y="1706650"/>
            <a:ext cx="3562200" cy="29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Majority of the tweets showed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 </a:t>
            </a:r>
            <a:r>
              <a:rPr lang="en" sz="1600">
                <a:solidFill>
                  <a:schemeClr val="dk1"/>
                </a:solidFill>
              </a:rPr>
              <a:t>sentiment celebrating the holiday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 </a:t>
            </a:r>
            <a:r>
              <a:rPr lang="en" sz="1600">
                <a:solidFill>
                  <a:schemeClr val="dk1"/>
                </a:solidFill>
              </a:rPr>
              <a:t>tweets discussed gender inequality and how the pandemic has  disproportionately impacted women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No differences in sentiment distribution when split by location, # of tweets, or verification status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47" name="Google Shape;447;p6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4325"/>
            <a:ext cx="5057775" cy="312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idx="4294967295" type="title"/>
          </p:nvPr>
        </p:nvSpPr>
        <p:spPr>
          <a:xfrm flipH="1">
            <a:off x="1845971" y="447425"/>
            <a:ext cx="58026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 &amp; COVID - Insights</a:t>
            </a:r>
            <a:endParaRPr/>
          </a:p>
        </p:txBody>
      </p:sp>
      <p:pic>
        <p:nvPicPr>
          <p:cNvPr id="453" name="Google Shape;4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25" y="1210122"/>
            <a:ext cx="3691700" cy="190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466" y="1206876"/>
            <a:ext cx="3704284" cy="191542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4"/>
          <p:cNvSpPr txBox="1"/>
          <p:nvPr>
            <p:ph idx="1" type="subTitle"/>
          </p:nvPr>
        </p:nvSpPr>
        <p:spPr>
          <a:xfrm>
            <a:off x="629525" y="3119050"/>
            <a:ext cx="3691800" cy="15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 THEMES:</a:t>
            </a:r>
            <a:endParaRPr b="1" sz="1600">
              <a:solidFill>
                <a:srgbClr val="435D7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Celebrating </a:t>
            </a:r>
            <a:r>
              <a:rPr lang="en" sz="1600">
                <a:solidFill>
                  <a:schemeClr val="dk1"/>
                </a:solidFill>
              </a:rPr>
              <a:t>&amp;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thanking </a:t>
            </a:r>
            <a:r>
              <a:rPr lang="en" sz="1600">
                <a:solidFill>
                  <a:schemeClr val="dk1"/>
                </a:solidFill>
              </a:rPr>
              <a:t>women for their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work </a:t>
            </a:r>
            <a:r>
              <a:rPr lang="en" sz="1600">
                <a:solidFill>
                  <a:schemeClr val="dk1"/>
                </a:solidFill>
              </a:rPr>
              <a:t>fighting</a:t>
            </a:r>
            <a:r>
              <a:rPr lang="en" sz="1600">
                <a:solidFill>
                  <a:schemeClr val="dk1"/>
                </a:solidFill>
              </a:rPr>
              <a:t> COVID-19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Recognizing women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leaders </a:t>
            </a:r>
            <a:r>
              <a:rPr lang="en" sz="1600">
                <a:solidFill>
                  <a:schemeClr val="dk1"/>
                </a:solidFill>
              </a:rPr>
              <a:t>and their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response </a:t>
            </a:r>
            <a:r>
              <a:rPr lang="en" sz="1600">
                <a:solidFill>
                  <a:schemeClr val="dk1"/>
                </a:solidFill>
              </a:rPr>
              <a:t>during pandemic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56" name="Google Shape;456;p64"/>
          <p:cNvSpPr txBox="1"/>
          <p:nvPr>
            <p:ph idx="1" type="subTitle"/>
          </p:nvPr>
        </p:nvSpPr>
        <p:spPr>
          <a:xfrm>
            <a:off x="5004375" y="3119050"/>
            <a:ext cx="3691800" cy="15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NEGATIVE </a:t>
            </a:r>
            <a:r>
              <a:rPr b="1" lang="en" sz="1600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THEMES:</a:t>
            </a:r>
            <a:endParaRPr b="1" sz="1600">
              <a:solidFill>
                <a:srgbClr val="435D7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Increase in domestic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violence</a:t>
            </a:r>
            <a:endParaRPr b="1"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Disproportionate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impact </a:t>
            </a:r>
            <a:r>
              <a:rPr lang="en" sz="1600">
                <a:solidFill>
                  <a:schemeClr val="dk1"/>
                </a:solidFill>
              </a:rPr>
              <a:t>to women’s income and jobs compared to </a:t>
            </a:r>
            <a:r>
              <a:rPr b="1"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</a:t>
            </a:r>
            <a:endParaRPr b="1"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/>
          <p:nvPr>
            <p:ph idx="4294967295" type="title"/>
          </p:nvPr>
        </p:nvSpPr>
        <p:spPr>
          <a:xfrm flipH="1">
            <a:off x="1845971" y="447425"/>
            <a:ext cx="58026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 &amp; COVID - Insights</a:t>
            </a:r>
            <a:endParaRPr/>
          </a:p>
        </p:txBody>
      </p:sp>
      <p:sp>
        <p:nvSpPr>
          <p:cNvPr id="462" name="Google Shape;462;p65"/>
          <p:cNvSpPr txBox="1"/>
          <p:nvPr/>
        </p:nvSpPr>
        <p:spPr>
          <a:xfrm>
            <a:off x="7181850" y="2186850"/>
            <a:ext cx="187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Tweets containing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pandemic, health, &amp; year</a:t>
            </a:r>
            <a:r>
              <a:rPr lang="en" sz="18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tend to skew </a:t>
            </a:r>
            <a:r>
              <a:rPr b="1" lang="en" sz="1800">
                <a:latin typeface="Roboto Condensed"/>
                <a:ea typeface="Roboto Condensed"/>
                <a:cs typeface="Roboto Condensed"/>
                <a:sym typeface="Roboto Condensed"/>
              </a:rPr>
              <a:t>negative</a:t>
            </a:r>
            <a:endParaRPr b="1"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463" name="Google Shape;463;p65"/>
          <p:cNvCxnSpPr/>
          <p:nvPr/>
        </p:nvCxnSpPr>
        <p:spPr>
          <a:xfrm>
            <a:off x="847725" y="2971800"/>
            <a:ext cx="62295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65"/>
          <p:cNvCxnSpPr/>
          <p:nvPr/>
        </p:nvCxnSpPr>
        <p:spPr>
          <a:xfrm>
            <a:off x="847725" y="3429000"/>
            <a:ext cx="6229500" cy="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5" name="Google Shape;465;p6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51" y="1011425"/>
            <a:ext cx="6682587" cy="413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Questions?</a:t>
            </a:r>
            <a:endParaRPr sz="3300"/>
          </a:p>
        </p:txBody>
      </p:sp>
      <p:sp>
        <p:nvSpPr>
          <p:cNvPr id="471" name="Google Shape;471;p66"/>
          <p:cNvSpPr txBox="1"/>
          <p:nvPr>
            <p:ph idx="2" type="title"/>
          </p:nvPr>
        </p:nvSpPr>
        <p:spPr>
          <a:xfrm flipH="1">
            <a:off x="1147425" y="2323850"/>
            <a:ext cx="64059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cxnSp>
        <p:nvCxnSpPr>
          <p:cNvPr id="472" name="Google Shape;472;p66"/>
          <p:cNvCxnSpPr/>
          <p:nvPr/>
        </p:nvCxnSpPr>
        <p:spPr>
          <a:xfrm>
            <a:off x="0" y="20470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227" name="Google Shape;227;p4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28" name="Google Shape;228;p4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</a:t>
            </a:r>
            <a:endParaRPr/>
          </a:p>
        </p:txBody>
      </p:sp>
      <p:sp>
        <p:nvSpPr>
          <p:cNvPr id="234" name="Google Shape;234;p45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COVID-19 pandemic has been prevalent for just about a year in the United States. We are interested to see what the sentiment towards this virus is, now that we have been living with it for a year.</a:t>
            </a:r>
            <a:endParaRPr sz="1200"/>
          </a:p>
        </p:txBody>
      </p:sp>
      <p:sp>
        <p:nvSpPr>
          <p:cNvPr id="235" name="Google Shape;235;p45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  <p:sp>
        <p:nvSpPr>
          <p:cNvPr id="236" name="Google Shape;236;p45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We used a variety of NLP tools to find the most discussed topics related to COVID-19. From these topics, we analyzed their sentiment and gained insights.</a:t>
            </a:r>
            <a:endParaRPr sz="1200"/>
          </a:p>
        </p:txBody>
      </p:sp>
      <p:sp>
        <p:nvSpPr>
          <p:cNvPr id="237" name="Google Shape;237;p45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</a:t>
            </a:r>
            <a:endParaRPr/>
          </a:p>
        </p:txBody>
      </p:sp>
      <p:sp>
        <p:nvSpPr>
          <p:cNvPr id="238" name="Google Shape;238;p45"/>
          <p:cNvSpPr txBox="1"/>
          <p:nvPr>
            <p:ph idx="3" type="subTitle"/>
          </p:nvPr>
        </p:nvSpPr>
        <p:spPr>
          <a:xfrm>
            <a:off x="3462900" y="1517206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Twitter is a social networking service that users can share their thoughts with friends and followers. We have pulled tweets referencing COVID-19 in order to do a sentiment analysis.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45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45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1" name="Google Shape;241;p45"/>
          <p:cNvGrpSpPr/>
          <p:nvPr/>
        </p:nvGrpSpPr>
        <p:grpSpPr>
          <a:xfrm>
            <a:off x="1360382" y="1675901"/>
            <a:ext cx="1076043" cy="1003191"/>
            <a:chOff x="-22863675" y="3131775"/>
            <a:chExt cx="299300" cy="293425"/>
          </a:xfrm>
        </p:grpSpPr>
        <p:sp>
          <p:nvSpPr>
            <p:cNvPr id="242" name="Google Shape;242;p45"/>
            <p:cNvSpPr/>
            <p:nvPr/>
          </p:nvSpPr>
          <p:spPr>
            <a:xfrm>
              <a:off x="-22863675" y="3131775"/>
              <a:ext cx="299300" cy="293425"/>
            </a:xfrm>
            <a:custGeom>
              <a:rect b="b" l="l" r="r" t="t"/>
              <a:pathLst>
                <a:path extrusionOk="0" h="11737" w="11972">
                  <a:moveTo>
                    <a:pt x="3214" y="5522"/>
                  </a:moveTo>
                  <a:cubicBezTo>
                    <a:pt x="3403" y="5522"/>
                    <a:pt x="3560" y="5679"/>
                    <a:pt x="3560" y="5868"/>
                  </a:cubicBezTo>
                  <a:cubicBezTo>
                    <a:pt x="3560" y="6057"/>
                    <a:pt x="3403" y="6215"/>
                    <a:pt x="3214" y="6215"/>
                  </a:cubicBezTo>
                  <a:cubicBezTo>
                    <a:pt x="3024" y="6215"/>
                    <a:pt x="2867" y="6057"/>
                    <a:pt x="2867" y="5868"/>
                  </a:cubicBezTo>
                  <a:cubicBezTo>
                    <a:pt x="2867" y="5679"/>
                    <a:pt x="3024" y="5522"/>
                    <a:pt x="3214" y="5522"/>
                  </a:cubicBezTo>
                  <a:close/>
                  <a:moveTo>
                    <a:pt x="5986" y="2749"/>
                  </a:moveTo>
                  <a:cubicBezTo>
                    <a:pt x="6931" y="2749"/>
                    <a:pt x="7719" y="3537"/>
                    <a:pt x="7719" y="4482"/>
                  </a:cubicBezTo>
                  <a:cubicBezTo>
                    <a:pt x="7719" y="5427"/>
                    <a:pt x="6963" y="6215"/>
                    <a:pt x="5986" y="6215"/>
                  </a:cubicBezTo>
                  <a:cubicBezTo>
                    <a:pt x="5041" y="6215"/>
                    <a:pt x="4253" y="5427"/>
                    <a:pt x="4253" y="4482"/>
                  </a:cubicBezTo>
                  <a:cubicBezTo>
                    <a:pt x="4253" y="3537"/>
                    <a:pt x="5041" y="2749"/>
                    <a:pt x="5986" y="2749"/>
                  </a:cubicBezTo>
                  <a:close/>
                  <a:moveTo>
                    <a:pt x="8790" y="5522"/>
                  </a:moveTo>
                  <a:cubicBezTo>
                    <a:pt x="8979" y="5522"/>
                    <a:pt x="9136" y="5679"/>
                    <a:pt x="9136" y="5868"/>
                  </a:cubicBezTo>
                  <a:cubicBezTo>
                    <a:pt x="9136" y="6057"/>
                    <a:pt x="8979" y="6215"/>
                    <a:pt x="8790" y="6215"/>
                  </a:cubicBezTo>
                  <a:cubicBezTo>
                    <a:pt x="8569" y="6215"/>
                    <a:pt x="8412" y="6057"/>
                    <a:pt x="8412" y="5868"/>
                  </a:cubicBezTo>
                  <a:cubicBezTo>
                    <a:pt x="8412" y="5679"/>
                    <a:pt x="8569" y="5522"/>
                    <a:pt x="8790" y="5522"/>
                  </a:cubicBezTo>
                  <a:close/>
                  <a:moveTo>
                    <a:pt x="4600" y="7601"/>
                  </a:moveTo>
                  <a:cubicBezTo>
                    <a:pt x="4789" y="7601"/>
                    <a:pt x="4946" y="7759"/>
                    <a:pt x="4946" y="7948"/>
                  </a:cubicBezTo>
                  <a:cubicBezTo>
                    <a:pt x="4946" y="8168"/>
                    <a:pt x="4789" y="8326"/>
                    <a:pt x="4600" y="8326"/>
                  </a:cubicBezTo>
                  <a:cubicBezTo>
                    <a:pt x="4411" y="8326"/>
                    <a:pt x="4253" y="8168"/>
                    <a:pt x="4253" y="7948"/>
                  </a:cubicBezTo>
                  <a:cubicBezTo>
                    <a:pt x="4253" y="7759"/>
                    <a:pt x="4411" y="7601"/>
                    <a:pt x="4600" y="7601"/>
                  </a:cubicBezTo>
                  <a:close/>
                  <a:moveTo>
                    <a:pt x="6679" y="6939"/>
                  </a:moveTo>
                  <a:cubicBezTo>
                    <a:pt x="7278" y="6939"/>
                    <a:pt x="7719" y="7412"/>
                    <a:pt x="7719" y="7948"/>
                  </a:cubicBezTo>
                  <a:cubicBezTo>
                    <a:pt x="7719" y="8515"/>
                    <a:pt x="7246" y="8987"/>
                    <a:pt x="6679" y="8987"/>
                  </a:cubicBezTo>
                  <a:cubicBezTo>
                    <a:pt x="6080" y="8987"/>
                    <a:pt x="5671" y="8515"/>
                    <a:pt x="5671" y="7948"/>
                  </a:cubicBezTo>
                  <a:cubicBezTo>
                    <a:pt x="5671" y="7412"/>
                    <a:pt x="6143" y="6939"/>
                    <a:pt x="6679" y="6939"/>
                  </a:cubicBezTo>
                  <a:close/>
                  <a:moveTo>
                    <a:pt x="5309" y="1"/>
                  </a:moveTo>
                  <a:cubicBezTo>
                    <a:pt x="5222" y="1"/>
                    <a:pt x="5135" y="24"/>
                    <a:pt x="5072" y="71"/>
                  </a:cubicBezTo>
                  <a:cubicBezTo>
                    <a:pt x="4946" y="197"/>
                    <a:pt x="4946" y="449"/>
                    <a:pt x="5072" y="544"/>
                  </a:cubicBezTo>
                  <a:cubicBezTo>
                    <a:pt x="5356" y="828"/>
                    <a:pt x="5545" y="1080"/>
                    <a:pt x="5639" y="1363"/>
                  </a:cubicBezTo>
                  <a:cubicBezTo>
                    <a:pt x="5356" y="1426"/>
                    <a:pt x="5041" y="1458"/>
                    <a:pt x="4757" y="1552"/>
                  </a:cubicBezTo>
                  <a:cubicBezTo>
                    <a:pt x="4474" y="1017"/>
                    <a:pt x="4096" y="796"/>
                    <a:pt x="3592" y="576"/>
                  </a:cubicBezTo>
                  <a:cubicBezTo>
                    <a:pt x="3552" y="560"/>
                    <a:pt x="3507" y="552"/>
                    <a:pt x="3460" y="552"/>
                  </a:cubicBezTo>
                  <a:cubicBezTo>
                    <a:pt x="3320" y="552"/>
                    <a:pt x="3166" y="623"/>
                    <a:pt x="3119" y="765"/>
                  </a:cubicBezTo>
                  <a:cubicBezTo>
                    <a:pt x="3024" y="922"/>
                    <a:pt x="3119" y="1143"/>
                    <a:pt x="3277" y="1206"/>
                  </a:cubicBezTo>
                  <a:cubicBezTo>
                    <a:pt x="3623" y="1363"/>
                    <a:pt x="3907" y="1552"/>
                    <a:pt x="4064" y="1804"/>
                  </a:cubicBezTo>
                  <a:cubicBezTo>
                    <a:pt x="3781" y="1930"/>
                    <a:pt x="3529" y="2088"/>
                    <a:pt x="3308" y="2245"/>
                  </a:cubicBezTo>
                  <a:cubicBezTo>
                    <a:pt x="2867" y="1836"/>
                    <a:pt x="2394" y="1773"/>
                    <a:pt x="1890" y="1741"/>
                  </a:cubicBezTo>
                  <a:cubicBezTo>
                    <a:pt x="1701" y="1741"/>
                    <a:pt x="1544" y="1836"/>
                    <a:pt x="1481" y="2056"/>
                  </a:cubicBezTo>
                  <a:cubicBezTo>
                    <a:pt x="1481" y="2245"/>
                    <a:pt x="1607" y="2403"/>
                    <a:pt x="1796" y="2434"/>
                  </a:cubicBezTo>
                  <a:cubicBezTo>
                    <a:pt x="2205" y="2466"/>
                    <a:pt x="2489" y="2529"/>
                    <a:pt x="2741" y="2718"/>
                  </a:cubicBezTo>
                  <a:cubicBezTo>
                    <a:pt x="2552" y="2907"/>
                    <a:pt x="2363" y="3159"/>
                    <a:pt x="2205" y="3379"/>
                  </a:cubicBezTo>
                  <a:cubicBezTo>
                    <a:pt x="1949" y="3294"/>
                    <a:pt x="1725" y="3260"/>
                    <a:pt x="1508" y="3260"/>
                  </a:cubicBezTo>
                  <a:cubicBezTo>
                    <a:pt x="1243" y="3260"/>
                    <a:pt x="987" y="3310"/>
                    <a:pt x="693" y="3379"/>
                  </a:cubicBezTo>
                  <a:cubicBezTo>
                    <a:pt x="504" y="3411"/>
                    <a:pt x="441" y="3631"/>
                    <a:pt x="473" y="3821"/>
                  </a:cubicBezTo>
                  <a:cubicBezTo>
                    <a:pt x="498" y="3970"/>
                    <a:pt x="621" y="4060"/>
                    <a:pt x="781" y="4060"/>
                  </a:cubicBezTo>
                  <a:cubicBezTo>
                    <a:pt x="823" y="4060"/>
                    <a:pt x="868" y="4054"/>
                    <a:pt x="914" y="4041"/>
                  </a:cubicBezTo>
                  <a:cubicBezTo>
                    <a:pt x="1160" y="3979"/>
                    <a:pt x="1366" y="3931"/>
                    <a:pt x="1567" y="3931"/>
                  </a:cubicBezTo>
                  <a:cubicBezTo>
                    <a:pt x="1674" y="3931"/>
                    <a:pt x="1780" y="3945"/>
                    <a:pt x="1890" y="3978"/>
                  </a:cubicBezTo>
                  <a:cubicBezTo>
                    <a:pt x="1764" y="4262"/>
                    <a:pt x="1638" y="4514"/>
                    <a:pt x="1607" y="4797"/>
                  </a:cubicBezTo>
                  <a:cubicBezTo>
                    <a:pt x="1071" y="4797"/>
                    <a:pt x="630" y="4986"/>
                    <a:pt x="189" y="5301"/>
                  </a:cubicBezTo>
                  <a:cubicBezTo>
                    <a:pt x="32" y="5427"/>
                    <a:pt x="0" y="5616"/>
                    <a:pt x="126" y="5774"/>
                  </a:cubicBezTo>
                  <a:cubicBezTo>
                    <a:pt x="186" y="5874"/>
                    <a:pt x="296" y="5935"/>
                    <a:pt x="409" y="5935"/>
                  </a:cubicBezTo>
                  <a:cubicBezTo>
                    <a:pt x="474" y="5935"/>
                    <a:pt x="541" y="5915"/>
                    <a:pt x="599" y="5868"/>
                  </a:cubicBezTo>
                  <a:cubicBezTo>
                    <a:pt x="914" y="5616"/>
                    <a:pt x="1166" y="5459"/>
                    <a:pt x="1481" y="5459"/>
                  </a:cubicBezTo>
                  <a:cubicBezTo>
                    <a:pt x="1481" y="5585"/>
                    <a:pt x="1449" y="5742"/>
                    <a:pt x="1449" y="5868"/>
                  </a:cubicBezTo>
                  <a:cubicBezTo>
                    <a:pt x="1449" y="6026"/>
                    <a:pt x="1449" y="6183"/>
                    <a:pt x="1481" y="6341"/>
                  </a:cubicBezTo>
                  <a:cubicBezTo>
                    <a:pt x="945" y="6530"/>
                    <a:pt x="662" y="6876"/>
                    <a:pt x="347" y="7318"/>
                  </a:cubicBezTo>
                  <a:cubicBezTo>
                    <a:pt x="221" y="7475"/>
                    <a:pt x="284" y="7664"/>
                    <a:pt x="441" y="7790"/>
                  </a:cubicBezTo>
                  <a:cubicBezTo>
                    <a:pt x="507" y="7843"/>
                    <a:pt x="584" y="7868"/>
                    <a:pt x="658" y="7868"/>
                  </a:cubicBezTo>
                  <a:cubicBezTo>
                    <a:pt x="761" y="7868"/>
                    <a:pt x="859" y="7819"/>
                    <a:pt x="914" y="7727"/>
                  </a:cubicBezTo>
                  <a:cubicBezTo>
                    <a:pt x="1134" y="7349"/>
                    <a:pt x="1323" y="7129"/>
                    <a:pt x="1607" y="7002"/>
                  </a:cubicBezTo>
                  <a:cubicBezTo>
                    <a:pt x="1701" y="7286"/>
                    <a:pt x="1764" y="7570"/>
                    <a:pt x="1922" y="7822"/>
                  </a:cubicBezTo>
                  <a:cubicBezTo>
                    <a:pt x="1481" y="8200"/>
                    <a:pt x="1323" y="8609"/>
                    <a:pt x="1166" y="9145"/>
                  </a:cubicBezTo>
                  <a:cubicBezTo>
                    <a:pt x="1134" y="9334"/>
                    <a:pt x="1260" y="9523"/>
                    <a:pt x="1418" y="9554"/>
                  </a:cubicBezTo>
                  <a:cubicBezTo>
                    <a:pt x="1452" y="9566"/>
                    <a:pt x="1486" y="9571"/>
                    <a:pt x="1519" y="9571"/>
                  </a:cubicBezTo>
                  <a:cubicBezTo>
                    <a:pt x="1671" y="9571"/>
                    <a:pt x="1807" y="9463"/>
                    <a:pt x="1859" y="9334"/>
                  </a:cubicBezTo>
                  <a:cubicBezTo>
                    <a:pt x="1953" y="8924"/>
                    <a:pt x="2048" y="8672"/>
                    <a:pt x="2268" y="8420"/>
                  </a:cubicBezTo>
                  <a:cubicBezTo>
                    <a:pt x="2426" y="8672"/>
                    <a:pt x="2646" y="8893"/>
                    <a:pt x="2835" y="9082"/>
                  </a:cubicBezTo>
                  <a:cubicBezTo>
                    <a:pt x="2520" y="9554"/>
                    <a:pt x="2552" y="10027"/>
                    <a:pt x="2583" y="10594"/>
                  </a:cubicBezTo>
                  <a:cubicBezTo>
                    <a:pt x="2583" y="10783"/>
                    <a:pt x="2741" y="10909"/>
                    <a:pt x="2961" y="10909"/>
                  </a:cubicBezTo>
                  <a:lnTo>
                    <a:pt x="2993" y="10909"/>
                  </a:lnTo>
                  <a:cubicBezTo>
                    <a:pt x="3182" y="10909"/>
                    <a:pt x="3308" y="10720"/>
                    <a:pt x="3308" y="10500"/>
                  </a:cubicBezTo>
                  <a:cubicBezTo>
                    <a:pt x="3277" y="10090"/>
                    <a:pt x="3277" y="9806"/>
                    <a:pt x="3371" y="9523"/>
                  </a:cubicBezTo>
                  <a:cubicBezTo>
                    <a:pt x="3623" y="9680"/>
                    <a:pt x="3844" y="9838"/>
                    <a:pt x="4127" y="9964"/>
                  </a:cubicBezTo>
                  <a:cubicBezTo>
                    <a:pt x="4001" y="10500"/>
                    <a:pt x="4159" y="10941"/>
                    <a:pt x="4411" y="11445"/>
                  </a:cubicBezTo>
                  <a:cubicBezTo>
                    <a:pt x="4452" y="11589"/>
                    <a:pt x="4561" y="11652"/>
                    <a:pt x="4684" y="11652"/>
                  </a:cubicBezTo>
                  <a:cubicBezTo>
                    <a:pt x="4749" y="11652"/>
                    <a:pt x="4818" y="11635"/>
                    <a:pt x="4883" y="11602"/>
                  </a:cubicBezTo>
                  <a:cubicBezTo>
                    <a:pt x="5041" y="11539"/>
                    <a:pt x="5104" y="11350"/>
                    <a:pt x="5041" y="11130"/>
                  </a:cubicBezTo>
                  <a:cubicBezTo>
                    <a:pt x="4883" y="10783"/>
                    <a:pt x="4757" y="10500"/>
                    <a:pt x="4789" y="10184"/>
                  </a:cubicBezTo>
                  <a:lnTo>
                    <a:pt x="4789" y="10184"/>
                  </a:lnTo>
                  <a:cubicBezTo>
                    <a:pt x="5072" y="10279"/>
                    <a:pt x="5356" y="10311"/>
                    <a:pt x="5671" y="10342"/>
                  </a:cubicBezTo>
                  <a:cubicBezTo>
                    <a:pt x="5734" y="10909"/>
                    <a:pt x="6049" y="11256"/>
                    <a:pt x="6427" y="11665"/>
                  </a:cubicBezTo>
                  <a:cubicBezTo>
                    <a:pt x="6474" y="11712"/>
                    <a:pt x="6561" y="11736"/>
                    <a:pt x="6651" y="11736"/>
                  </a:cubicBezTo>
                  <a:cubicBezTo>
                    <a:pt x="6742" y="11736"/>
                    <a:pt x="6837" y="11712"/>
                    <a:pt x="6900" y="11665"/>
                  </a:cubicBezTo>
                  <a:cubicBezTo>
                    <a:pt x="6994" y="11539"/>
                    <a:pt x="6994" y="11287"/>
                    <a:pt x="6900" y="11193"/>
                  </a:cubicBezTo>
                  <a:cubicBezTo>
                    <a:pt x="6616" y="10909"/>
                    <a:pt x="6427" y="10657"/>
                    <a:pt x="6333" y="10342"/>
                  </a:cubicBezTo>
                  <a:cubicBezTo>
                    <a:pt x="6616" y="10311"/>
                    <a:pt x="6931" y="10279"/>
                    <a:pt x="7215" y="10184"/>
                  </a:cubicBezTo>
                  <a:cubicBezTo>
                    <a:pt x="7467" y="10720"/>
                    <a:pt x="7876" y="10941"/>
                    <a:pt x="8380" y="11130"/>
                  </a:cubicBezTo>
                  <a:cubicBezTo>
                    <a:pt x="8424" y="11156"/>
                    <a:pt x="8474" y="11167"/>
                    <a:pt x="8526" y="11167"/>
                  </a:cubicBezTo>
                  <a:cubicBezTo>
                    <a:pt x="8662" y="11167"/>
                    <a:pt x="8807" y="11086"/>
                    <a:pt x="8853" y="10972"/>
                  </a:cubicBezTo>
                  <a:cubicBezTo>
                    <a:pt x="8947" y="10815"/>
                    <a:pt x="8853" y="10594"/>
                    <a:pt x="8695" y="10500"/>
                  </a:cubicBezTo>
                  <a:cubicBezTo>
                    <a:pt x="8349" y="10374"/>
                    <a:pt x="8065" y="10184"/>
                    <a:pt x="7908" y="9932"/>
                  </a:cubicBezTo>
                  <a:cubicBezTo>
                    <a:pt x="8191" y="9806"/>
                    <a:pt x="8412" y="9649"/>
                    <a:pt x="8664" y="9491"/>
                  </a:cubicBezTo>
                  <a:cubicBezTo>
                    <a:pt x="9105" y="9901"/>
                    <a:pt x="9578" y="9964"/>
                    <a:pt x="10082" y="9995"/>
                  </a:cubicBezTo>
                  <a:lnTo>
                    <a:pt x="10113" y="9995"/>
                  </a:lnTo>
                  <a:cubicBezTo>
                    <a:pt x="10302" y="9995"/>
                    <a:pt x="10428" y="9869"/>
                    <a:pt x="10460" y="9680"/>
                  </a:cubicBezTo>
                  <a:cubicBezTo>
                    <a:pt x="10460" y="9491"/>
                    <a:pt x="10365" y="9334"/>
                    <a:pt x="10145" y="9302"/>
                  </a:cubicBezTo>
                  <a:cubicBezTo>
                    <a:pt x="9767" y="9239"/>
                    <a:pt x="9483" y="9208"/>
                    <a:pt x="9199" y="9019"/>
                  </a:cubicBezTo>
                  <a:cubicBezTo>
                    <a:pt x="9388" y="8830"/>
                    <a:pt x="9609" y="8578"/>
                    <a:pt x="9767" y="8357"/>
                  </a:cubicBezTo>
                  <a:cubicBezTo>
                    <a:pt x="9980" y="8437"/>
                    <a:pt x="10181" y="8466"/>
                    <a:pt x="10384" y="8466"/>
                  </a:cubicBezTo>
                  <a:cubicBezTo>
                    <a:pt x="10660" y="8466"/>
                    <a:pt x="10938" y="8412"/>
                    <a:pt x="11247" y="8357"/>
                  </a:cubicBezTo>
                  <a:cubicBezTo>
                    <a:pt x="11468" y="8294"/>
                    <a:pt x="11531" y="8105"/>
                    <a:pt x="11499" y="7916"/>
                  </a:cubicBezTo>
                  <a:cubicBezTo>
                    <a:pt x="11472" y="7751"/>
                    <a:pt x="11300" y="7658"/>
                    <a:pt x="11131" y="7658"/>
                  </a:cubicBezTo>
                  <a:cubicBezTo>
                    <a:pt x="11107" y="7658"/>
                    <a:pt x="11082" y="7660"/>
                    <a:pt x="11058" y="7664"/>
                  </a:cubicBezTo>
                  <a:cubicBezTo>
                    <a:pt x="10806" y="7748"/>
                    <a:pt x="10596" y="7804"/>
                    <a:pt x="10391" y="7804"/>
                  </a:cubicBezTo>
                  <a:cubicBezTo>
                    <a:pt x="10288" y="7804"/>
                    <a:pt x="10187" y="7790"/>
                    <a:pt x="10082" y="7759"/>
                  </a:cubicBezTo>
                  <a:cubicBezTo>
                    <a:pt x="10208" y="7475"/>
                    <a:pt x="10302" y="7192"/>
                    <a:pt x="10365" y="6939"/>
                  </a:cubicBezTo>
                  <a:lnTo>
                    <a:pt x="10397" y="6939"/>
                  </a:lnTo>
                  <a:cubicBezTo>
                    <a:pt x="10932" y="6939"/>
                    <a:pt x="11342" y="6687"/>
                    <a:pt x="11751" y="6372"/>
                  </a:cubicBezTo>
                  <a:cubicBezTo>
                    <a:pt x="11940" y="6246"/>
                    <a:pt x="11972" y="6057"/>
                    <a:pt x="11846" y="5900"/>
                  </a:cubicBezTo>
                  <a:cubicBezTo>
                    <a:pt x="11789" y="5843"/>
                    <a:pt x="11687" y="5798"/>
                    <a:pt x="11580" y="5798"/>
                  </a:cubicBezTo>
                  <a:cubicBezTo>
                    <a:pt x="11509" y="5798"/>
                    <a:pt x="11436" y="5818"/>
                    <a:pt x="11373" y="5868"/>
                  </a:cubicBezTo>
                  <a:cubicBezTo>
                    <a:pt x="11058" y="6120"/>
                    <a:pt x="10775" y="6278"/>
                    <a:pt x="10460" y="6278"/>
                  </a:cubicBezTo>
                  <a:cubicBezTo>
                    <a:pt x="10460" y="6152"/>
                    <a:pt x="10491" y="5994"/>
                    <a:pt x="10491" y="5868"/>
                  </a:cubicBezTo>
                  <a:cubicBezTo>
                    <a:pt x="10491" y="5711"/>
                    <a:pt x="10491" y="5553"/>
                    <a:pt x="10460" y="5396"/>
                  </a:cubicBezTo>
                  <a:cubicBezTo>
                    <a:pt x="11027" y="5207"/>
                    <a:pt x="11279" y="4860"/>
                    <a:pt x="11594" y="4419"/>
                  </a:cubicBezTo>
                  <a:cubicBezTo>
                    <a:pt x="11720" y="4262"/>
                    <a:pt x="11688" y="4073"/>
                    <a:pt x="11531" y="3947"/>
                  </a:cubicBezTo>
                  <a:cubicBezTo>
                    <a:pt x="11465" y="3894"/>
                    <a:pt x="11394" y="3869"/>
                    <a:pt x="11324" y="3869"/>
                  </a:cubicBezTo>
                  <a:cubicBezTo>
                    <a:pt x="11226" y="3869"/>
                    <a:pt x="11132" y="3918"/>
                    <a:pt x="11058" y="4010"/>
                  </a:cubicBezTo>
                  <a:cubicBezTo>
                    <a:pt x="10838" y="4388"/>
                    <a:pt x="10617" y="4608"/>
                    <a:pt x="10365" y="4734"/>
                  </a:cubicBezTo>
                  <a:cubicBezTo>
                    <a:pt x="10271" y="4451"/>
                    <a:pt x="10176" y="4167"/>
                    <a:pt x="10019" y="3915"/>
                  </a:cubicBezTo>
                  <a:cubicBezTo>
                    <a:pt x="10460" y="3537"/>
                    <a:pt x="10617" y="3127"/>
                    <a:pt x="10775" y="2592"/>
                  </a:cubicBezTo>
                  <a:cubicBezTo>
                    <a:pt x="10806" y="2403"/>
                    <a:pt x="10712" y="2214"/>
                    <a:pt x="10554" y="2182"/>
                  </a:cubicBezTo>
                  <a:cubicBezTo>
                    <a:pt x="10520" y="2171"/>
                    <a:pt x="10485" y="2166"/>
                    <a:pt x="10450" y="2166"/>
                  </a:cubicBezTo>
                  <a:cubicBezTo>
                    <a:pt x="10292" y="2166"/>
                    <a:pt x="10139" y="2274"/>
                    <a:pt x="10113" y="2403"/>
                  </a:cubicBezTo>
                  <a:cubicBezTo>
                    <a:pt x="9987" y="2812"/>
                    <a:pt x="9924" y="3064"/>
                    <a:pt x="9672" y="3316"/>
                  </a:cubicBezTo>
                  <a:cubicBezTo>
                    <a:pt x="9515" y="3064"/>
                    <a:pt x="9325" y="2844"/>
                    <a:pt x="9136" y="2655"/>
                  </a:cubicBezTo>
                  <a:cubicBezTo>
                    <a:pt x="9451" y="2182"/>
                    <a:pt x="9388" y="1710"/>
                    <a:pt x="9357" y="1143"/>
                  </a:cubicBezTo>
                  <a:cubicBezTo>
                    <a:pt x="9357" y="954"/>
                    <a:pt x="9168" y="828"/>
                    <a:pt x="8979" y="828"/>
                  </a:cubicBezTo>
                  <a:cubicBezTo>
                    <a:pt x="8790" y="828"/>
                    <a:pt x="8664" y="1017"/>
                    <a:pt x="8664" y="1237"/>
                  </a:cubicBezTo>
                  <a:cubicBezTo>
                    <a:pt x="8695" y="1647"/>
                    <a:pt x="8695" y="1930"/>
                    <a:pt x="8569" y="2214"/>
                  </a:cubicBezTo>
                  <a:cubicBezTo>
                    <a:pt x="8349" y="2056"/>
                    <a:pt x="8097" y="1899"/>
                    <a:pt x="7813" y="1773"/>
                  </a:cubicBezTo>
                  <a:cubicBezTo>
                    <a:pt x="7939" y="1237"/>
                    <a:pt x="7782" y="796"/>
                    <a:pt x="7561" y="292"/>
                  </a:cubicBezTo>
                  <a:cubicBezTo>
                    <a:pt x="7493" y="178"/>
                    <a:pt x="7375" y="97"/>
                    <a:pt x="7243" y="97"/>
                  </a:cubicBezTo>
                  <a:cubicBezTo>
                    <a:pt x="7193" y="97"/>
                    <a:pt x="7141" y="108"/>
                    <a:pt x="7089" y="134"/>
                  </a:cubicBezTo>
                  <a:cubicBezTo>
                    <a:pt x="6931" y="197"/>
                    <a:pt x="6837" y="386"/>
                    <a:pt x="6931" y="607"/>
                  </a:cubicBezTo>
                  <a:cubicBezTo>
                    <a:pt x="7089" y="954"/>
                    <a:pt x="7215" y="1237"/>
                    <a:pt x="7152" y="1552"/>
                  </a:cubicBezTo>
                  <a:cubicBezTo>
                    <a:pt x="6900" y="1458"/>
                    <a:pt x="6616" y="1426"/>
                    <a:pt x="6301" y="1395"/>
                  </a:cubicBezTo>
                  <a:cubicBezTo>
                    <a:pt x="6206" y="828"/>
                    <a:pt x="5891" y="481"/>
                    <a:pt x="5545" y="71"/>
                  </a:cubicBezTo>
                  <a:cubicBezTo>
                    <a:pt x="5482" y="24"/>
                    <a:pt x="5395" y="1"/>
                    <a:pt x="5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5"/>
            <p:cNvSpPr/>
            <p:nvPr/>
          </p:nvSpPr>
          <p:spPr>
            <a:xfrm>
              <a:off x="-22740025" y="321782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40" y="0"/>
                  </a:moveTo>
                  <a:cubicBezTo>
                    <a:pt x="441" y="0"/>
                    <a:pt x="0" y="473"/>
                    <a:pt x="0" y="1009"/>
                  </a:cubicBezTo>
                  <a:cubicBezTo>
                    <a:pt x="0" y="1607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09"/>
                  </a:cubicBezTo>
                  <a:cubicBezTo>
                    <a:pt x="2080" y="473"/>
                    <a:pt x="160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5"/>
            <p:cNvSpPr/>
            <p:nvPr/>
          </p:nvSpPr>
          <p:spPr>
            <a:xfrm>
              <a:off x="-22705375" y="332180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45"/>
          <p:cNvSpPr/>
          <p:nvPr/>
        </p:nvSpPr>
        <p:spPr>
          <a:xfrm>
            <a:off x="4142565" y="3448986"/>
            <a:ext cx="858865" cy="644700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45"/>
          <p:cNvGrpSpPr/>
          <p:nvPr/>
        </p:nvGrpSpPr>
        <p:grpSpPr>
          <a:xfrm>
            <a:off x="6816179" y="1771548"/>
            <a:ext cx="858839" cy="811895"/>
            <a:chOff x="946175" y="3253275"/>
            <a:chExt cx="298550" cy="296150"/>
          </a:xfrm>
        </p:grpSpPr>
        <p:sp>
          <p:nvSpPr>
            <p:cNvPr id="247" name="Google Shape;247;p45"/>
            <p:cNvSpPr/>
            <p:nvPr/>
          </p:nvSpPr>
          <p:spPr>
            <a:xfrm>
              <a:off x="946175" y="3253275"/>
              <a:ext cx="209550" cy="261500"/>
            </a:xfrm>
            <a:custGeom>
              <a:rect b="b" l="l" r="r" t="t"/>
              <a:pathLst>
                <a:path extrusionOk="0"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5"/>
            <p:cNvSpPr/>
            <p:nvPr/>
          </p:nvSpPr>
          <p:spPr>
            <a:xfrm>
              <a:off x="986350" y="3293425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5"/>
            <p:cNvSpPr/>
            <p:nvPr/>
          </p:nvSpPr>
          <p:spPr>
            <a:xfrm>
              <a:off x="1051725" y="3359600"/>
              <a:ext cx="122100" cy="121325"/>
            </a:xfrm>
            <a:custGeom>
              <a:rect b="b" l="l" r="r" t="t"/>
              <a:pathLst>
                <a:path extrusionOk="0"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5"/>
            <p:cNvSpPr/>
            <p:nvPr/>
          </p:nvSpPr>
          <p:spPr>
            <a:xfrm>
              <a:off x="980050" y="3289500"/>
              <a:ext cx="192200" cy="242600"/>
            </a:xfrm>
            <a:custGeom>
              <a:rect b="b" l="l" r="r" t="t"/>
              <a:pathLst>
                <a:path extrusionOk="0"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5"/>
            <p:cNvSpPr/>
            <p:nvPr/>
          </p:nvSpPr>
          <p:spPr>
            <a:xfrm>
              <a:off x="1154125" y="3460400"/>
              <a:ext cx="90600" cy="89025"/>
            </a:xfrm>
            <a:custGeom>
              <a:rect b="b" l="l" r="r" t="t"/>
              <a:pathLst>
                <a:path extrusionOk="0"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Profile</a:t>
            </a:r>
            <a:endParaRPr/>
          </a:p>
        </p:txBody>
      </p:sp>
      <p:sp>
        <p:nvSpPr>
          <p:cNvPr id="257" name="Google Shape;257;p46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58" name="Google Shape;258;p4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47"/>
          <p:cNvGrpSpPr/>
          <p:nvPr/>
        </p:nvGrpSpPr>
        <p:grpSpPr>
          <a:xfrm>
            <a:off x="3110698" y="1454525"/>
            <a:ext cx="6033300" cy="463800"/>
            <a:chOff x="3110698" y="1606925"/>
            <a:chExt cx="6033300" cy="463800"/>
          </a:xfrm>
        </p:grpSpPr>
        <p:cxnSp>
          <p:nvCxnSpPr>
            <p:cNvPr id="264" name="Google Shape;264;p47"/>
            <p:cNvCxnSpPr/>
            <p:nvPr/>
          </p:nvCxnSpPr>
          <p:spPr>
            <a:xfrm rot="10800000">
              <a:off x="3110698" y="1839575"/>
              <a:ext cx="6033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5" name="Google Shape;265;p47"/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47"/>
          <p:cNvGrpSpPr/>
          <p:nvPr/>
        </p:nvGrpSpPr>
        <p:grpSpPr>
          <a:xfrm>
            <a:off x="4280098" y="2176300"/>
            <a:ext cx="4863900" cy="463800"/>
            <a:chOff x="4280098" y="2633500"/>
            <a:chExt cx="4863900" cy="463800"/>
          </a:xfrm>
        </p:grpSpPr>
        <p:cxnSp>
          <p:nvCxnSpPr>
            <p:cNvPr id="267" name="Google Shape;267;p47"/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" name="Google Shape;268;p47"/>
            <p:cNvSpPr/>
            <p:nvPr/>
          </p:nvSpPr>
          <p:spPr>
            <a:xfrm>
              <a:off x="4491475" y="2633500"/>
              <a:ext cx="1925100" cy="463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PROFILE</a:t>
            </a:r>
            <a:endParaRPr/>
          </a:p>
        </p:txBody>
      </p:sp>
      <p:sp>
        <p:nvSpPr>
          <p:cNvPr id="270" name="Google Shape;270;p47"/>
          <p:cNvSpPr txBox="1"/>
          <p:nvPr>
            <p:ph idx="2" type="title"/>
          </p:nvPr>
        </p:nvSpPr>
        <p:spPr>
          <a:xfrm>
            <a:off x="0" y="1322725"/>
            <a:ext cx="30369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hlink"/>
                </a:solidFill>
              </a:rPr>
              <a:t>3/8</a:t>
            </a:r>
            <a:r>
              <a:rPr lang="en" sz="3700">
                <a:solidFill>
                  <a:schemeClr val="hlink"/>
                </a:solidFill>
              </a:rPr>
              <a:t> </a:t>
            </a:r>
            <a:r>
              <a:rPr lang="en" sz="2100">
                <a:solidFill>
                  <a:schemeClr val="hlink"/>
                </a:solidFill>
              </a:rPr>
              <a:t>&amp;</a:t>
            </a:r>
            <a:r>
              <a:rPr lang="en" sz="3700">
                <a:solidFill>
                  <a:schemeClr val="hlink"/>
                </a:solidFill>
              </a:rPr>
              <a:t> 3/11</a:t>
            </a:r>
            <a:endParaRPr sz="3700"/>
          </a:p>
        </p:txBody>
      </p:sp>
      <p:sp>
        <p:nvSpPr>
          <p:cNvPr id="271" name="Google Shape;271;p47"/>
          <p:cNvSpPr txBox="1"/>
          <p:nvPr>
            <p:ph idx="1" type="subTitle"/>
          </p:nvPr>
        </p:nvSpPr>
        <p:spPr>
          <a:xfrm flipH="1">
            <a:off x="3481677" y="15140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Extraction Dates</a:t>
            </a:r>
            <a:endParaRPr sz="1500"/>
          </a:p>
        </p:txBody>
      </p:sp>
      <p:sp>
        <p:nvSpPr>
          <p:cNvPr id="272" name="Google Shape;272;p47"/>
          <p:cNvSpPr txBox="1"/>
          <p:nvPr>
            <p:ph idx="3" type="title"/>
          </p:nvPr>
        </p:nvSpPr>
        <p:spPr>
          <a:xfrm>
            <a:off x="66675" y="2018150"/>
            <a:ext cx="4224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#COVID19</a:t>
            </a:r>
            <a:endParaRPr sz="3700"/>
          </a:p>
        </p:txBody>
      </p:sp>
      <p:sp>
        <p:nvSpPr>
          <p:cNvPr id="273" name="Google Shape;273;p47"/>
          <p:cNvSpPr txBox="1"/>
          <p:nvPr>
            <p:ph idx="4" type="subTitle"/>
          </p:nvPr>
        </p:nvSpPr>
        <p:spPr>
          <a:xfrm flipH="1">
            <a:off x="4568050" y="2231225"/>
            <a:ext cx="17637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Source Hashtag</a:t>
            </a:r>
            <a:endParaRPr sz="1500"/>
          </a:p>
        </p:txBody>
      </p:sp>
      <p:grpSp>
        <p:nvGrpSpPr>
          <p:cNvPr id="274" name="Google Shape;274;p47"/>
          <p:cNvGrpSpPr/>
          <p:nvPr/>
        </p:nvGrpSpPr>
        <p:grpSpPr>
          <a:xfrm>
            <a:off x="5118665" y="2938300"/>
            <a:ext cx="4025364" cy="463800"/>
            <a:chOff x="4280098" y="2633500"/>
            <a:chExt cx="4863900" cy="463800"/>
          </a:xfrm>
        </p:grpSpPr>
        <p:cxnSp>
          <p:nvCxnSpPr>
            <p:cNvPr id="275" name="Google Shape;275;p47"/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6" name="Google Shape;276;p47"/>
            <p:cNvSpPr/>
            <p:nvPr/>
          </p:nvSpPr>
          <p:spPr>
            <a:xfrm>
              <a:off x="4491458" y="2633500"/>
              <a:ext cx="2364900" cy="463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47"/>
          <p:cNvSpPr txBox="1"/>
          <p:nvPr>
            <p:ph idx="3" type="title"/>
          </p:nvPr>
        </p:nvSpPr>
        <p:spPr>
          <a:xfrm>
            <a:off x="1743074" y="2780150"/>
            <a:ext cx="3157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hlink"/>
                </a:solidFill>
              </a:rPr>
              <a:t>34,081</a:t>
            </a:r>
            <a:endParaRPr sz="3300"/>
          </a:p>
        </p:txBody>
      </p:sp>
      <p:sp>
        <p:nvSpPr>
          <p:cNvPr id="278" name="Google Shape;278;p47"/>
          <p:cNvSpPr txBox="1"/>
          <p:nvPr>
            <p:ph idx="4" type="subTitle"/>
          </p:nvPr>
        </p:nvSpPr>
        <p:spPr>
          <a:xfrm flipH="1">
            <a:off x="5406450" y="2993225"/>
            <a:ext cx="19251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Tweets</a:t>
            </a:r>
            <a:endParaRPr sz="1500"/>
          </a:p>
        </p:txBody>
      </p:sp>
      <p:grpSp>
        <p:nvGrpSpPr>
          <p:cNvPr id="279" name="Google Shape;279;p47"/>
          <p:cNvGrpSpPr/>
          <p:nvPr/>
        </p:nvGrpSpPr>
        <p:grpSpPr>
          <a:xfrm>
            <a:off x="5804525" y="3700300"/>
            <a:ext cx="3339554" cy="463800"/>
            <a:chOff x="4280098" y="2633500"/>
            <a:chExt cx="4863900" cy="463800"/>
          </a:xfrm>
        </p:grpSpPr>
        <p:cxnSp>
          <p:nvCxnSpPr>
            <p:cNvPr id="280" name="Google Shape;280;p47"/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1" name="Google Shape;281;p47"/>
            <p:cNvSpPr/>
            <p:nvPr/>
          </p:nvSpPr>
          <p:spPr>
            <a:xfrm>
              <a:off x="4491465" y="2633500"/>
              <a:ext cx="2876700" cy="463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47"/>
          <p:cNvSpPr txBox="1"/>
          <p:nvPr>
            <p:ph idx="3" type="title"/>
          </p:nvPr>
        </p:nvSpPr>
        <p:spPr>
          <a:xfrm>
            <a:off x="3822451" y="35421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12</a:t>
            </a:r>
            <a:endParaRPr sz="3700"/>
          </a:p>
        </p:txBody>
      </p:sp>
      <p:sp>
        <p:nvSpPr>
          <p:cNvPr id="283" name="Google Shape;283;p47"/>
          <p:cNvSpPr txBox="1"/>
          <p:nvPr>
            <p:ph idx="4" type="subTitle"/>
          </p:nvPr>
        </p:nvSpPr>
        <p:spPr>
          <a:xfrm flipH="1">
            <a:off x="6092250" y="3755225"/>
            <a:ext cx="19251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Feature columns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289" name="Google Shape;289;p48"/>
          <p:cNvSpPr txBox="1"/>
          <p:nvPr>
            <p:ph idx="2" type="title"/>
          </p:nvPr>
        </p:nvSpPr>
        <p:spPr>
          <a:xfrm flipH="1">
            <a:off x="4970943" y="94556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90" name="Google Shape;290;p48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/>
        </p:nvSpPr>
        <p:spPr>
          <a:xfrm>
            <a:off x="3026025" y="152523"/>
            <a:ext cx="19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5D74"/>
                </a:solidFill>
                <a:latin typeface="Exo 2"/>
                <a:ea typeface="Exo 2"/>
                <a:cs typeface="Exo 2"/>
                <a:sym typeface="Exo 2"/>
              </a:rPr>
              <a:t>Data Types</a:t>
            </a:r>
            <a:endParaRPr b="1" sz="2000">
              <a:solidFill>
                <a:srgbClr val="435D74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96" name="Google Shape;296;p49"/>
          <p:cNvCxnSpPr/>
          <p:nvPr/>
        </p:nvCxnSpPr>
        <p:spPr>
          <a:xfrm flipH="1" rot="10800000">
            <a:off x="2112122" y="369725"/>
            <a:ext cx="779400" cy="3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7" name="Google Shape;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5" y="106775"/>
            <a:ext cx="2056091" cy="2638181"/>
          </a:xfrm>
          <a:prstGeom prst="rect">
            <a:avLst/>
          </a:prstGeom>
          <a:noFill/>
          <a:ln cap="flat" cmpd="sng" w="2857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8" name="Google Shape;298;p49"/>
          <p:cNvCxnSpPr/>
          <p:nvPr/>
        </p:nvCxnSpPr>
        <p:spPr>
          <a:xfrm flipH="1" rot="10800000">
            <a:off x="2936872" y="917050"/>
            <a:ext cx="5700" cy="525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9"/>
          <p:cNvSpPr txBox="1"/>
          <p:nvPr/>
        </p:nvSpPr>
        <p:spPr>
          <a:xfrm>
            <a:off x="2293150" y="588661"/>
            <a:ext cx="1920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5D74"/>
                </a:solidFill>
                <a:latin typeface="Exo 2"/>
                <a:ea typeface="Exo 2"/>
                <a:cs typeface="Exo 2"/>
                <a:sym typeface="Exo 2"/>
              </a:rPr>
              <a:t>Null Counts</a:t>
            </a:r>
            <a:endParaRPr b="1" sz="2000">
              <a:solidFill>
                <a:srgbClr val="435D74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 rotWithShape="1">
          <a:blip r:embed="rId4">
            <a:alphaModFix/>
          </a:blip>
          <a:srcRect b="0" l="0" r="0" t="4076"/>
          <a:stretch/>
        </p:blipFill>
        <p:spPr>
          <a:xfrm>
            <a:off x="2248325" y="1533413"/>
            <a:ext cx="2795199" cy="1689850"/>
          </a:xfrm>
          <a:prstGeom prst="rect">
            <a:avLst/>
          </a:prstGeom>
          <a:noFill/>
          <a:ln cap="flat" cmpd="sng" w="2857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575" y="0"/>
            <a:ext cx="3433649" cy="2823876"/>
          </a:xfrm>
          <a:prstGeom prst="rect">
            <a:avLst/>
          </a:prstGeom>
          <a:noFill/>
          <a:ln cap="flat" cmpd="sng" w="2857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2" name="Google Shape;302;p49"/>
          <p:cNvCxnSpPr/>
          <p:nvPr/>
        </p:nvCxnSpPr>
        <p:spPr>
          <a:xfrm flipH="1" rot="10800000">
            <a:off x="4807172" y="1410288"/>
            <a:ext cx="779400" cy="3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49"/>
          <p:cNvSpPr txBox="1"/>
          <p:nvPr/>
        </p:nvSpPr>
        <p:spPr>
          <a:xfrm>
            <a:off x="3807600" y="998525"/>
            <a:ext cx="1680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5D74"/>
                </a:solidFill>
                <a:latin typeface="Exo 2"/>
                <a:ea typeface="Exo 2"/>
                <a:cs typeface="Exo 2"/>
                <a:sym typeface="Exo 2"/>
              </a:rPr>
              <a:t>Correlations</a:t>
            </a:r>
            <a:endParaRPr b="1" sz="2000">
              <a:solidFill>
                <a:srgbClr val="435D74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04" name="Google Shape;304;p49"/>
          <p:cNvCxnSpPr/>
          <p:nvPr/>
        </p:nvCxnSpPr>
        <p:spPr>
          <a:xfrm flipH="1" rot="10800000">
            <a:off x="5488497" y="4511425"/>
            <a:ext cx="779400" cy="3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49"/>
          <p:cNvSpPr txBox="1"/>
          <p:nvPr/>
        </p:nvSpPr>
        <p:spPr>
          <a:xfrm>
            <a:off x="5043525" y="4077025"/>
            <a:ext cx="1401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5D74"/>
                </a:solidFill>
                <a:latin typeface="Exo 2"/>
                <a:ea typeface="Exo 2"/>
                <a:cs typeface="Exo 2"/>
                <a:sym typeface="Exo 2"/>
              </a:rPr>
              <a:t>Box Plots</a:t>
            </a:r>
            <a:endParaRPr b="1" sz="2000">
              <a:solidFill>
                <a:srgbClr val="435D74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5425" y="3436138"/>
            <a:ext cx="2393776" cy="1719473"/>
          </a:xfrm>
          <a:prstGeom prst="rect">
            <a:avLst/>
          </a:prstGeom>
          <a:noFill/>
          <a:ln cap="flat" cmpd="sng" w="28575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49"/>
          <p:cNvSpPr txBox="1"/>
          <p:nvPr/>
        </p:nvSpPr>
        <p:spPr>
          <a:xfrm>
            <a:off x="56825" y="3343075"/>
            <a:ext cx="4890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5D74"/>
                </a:solidFill>
                <a:latin typeface="Exo 2"/>
                <a:ea typeface="Exo 2"/>
                <a:cs typeface="Exo 2"/>
                <a:sym typeface="Exo 2"/>
              </a:rPr>
              <a:t>Limitations</a:t>
            </a:r>
            <a:endParaRPr b="1" sz="2000">
              <a:solidFill>
                <a:srgbClr val="435D74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Retweets caused </a:t>
            </a:r>
            <a:r>
              <a:rPr b="1" lang="en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duplicate tweets</a:t>
            </a: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that needed to be dropped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Some tweets were truncated which led to </a:t>
            </a:r>
            <a:r>
              <a:rPr b="1" lang="en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missing hashtags</a:t>
            </a: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</a:pP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Only could extract data from </a:t>
            </a:r>
            <a:r>
              <a:rPr b="1" lang="en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one day at a time</a:t>
            </a:r>
            <a:endParaRPr b="1">
              <a:solidFill>
                <a:srgbClr val="435D7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</a:pPr>
            <a:r>
              <a:rPr b="1" lang="en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Retweet and favorite</a:t>
            </a:r>
            <a:r>
              <a:rPr b="1" lang="en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counts are </a:t>
            </a:r>
            <a:r>
              <a:rPr b="1" lang="en">
                <a:solidFill>
                  <a:srgbClr val="435D7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inaccurate</a:t>
            </a: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due to not enough time lapsing after </a:t>
            </a:r>
            <a:r>
              <a:rPr lang="en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initial tweet</a:t>
            </a: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ctrTitle"/>
          </p:nvPr>
        </p:nvSpPr>
        <p:spPr>
          <a:xfrm flipH="1">
            <a:off x="1237153" y="11184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Trending Topics &amp; </a:t>
            </a:r>
            <a:r>
              <a:rPr lang="en"/>
              <a:t>Overall Sentiment</a:t>
            </a:r>
            <a:endParaRPr/>
          </a:p>
        </p:txBody>
      </p:sp>
      <p:sp>
        <p:nvSpPr>
          <p:cNvPr id="313" name="Google Shape;313;p50"/>
          <p:cNvSpPr txBox="1"/>
          <p:nvPr>
            <p:ph idx="2" type="title"/>
          </p:nvPr>
        </p:nvSpPr>
        <p:spPr>
          <a:xfrm flipH="1">
            <a:off x="1180003" y="48276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14" name="Google Shape;314;p50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